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81" r:id="rId3"/>
    <p:sldId id="283" r:id="rId4"/>
    <p:sldId id="284" r:id="rId5"/>
    <p:sldId id="285" r:id="rId6"/>
    <p:sldId id="286" r:id="rId7"/>
    <p:sldId id="288" r:id="rId8"/>
    <p:sldId id="287" r:id="rId9"/>
    <p:sldId id="293" r:id="rId10"/>
    <p:sldId id="294" r:id="rId11"/>
    <p:sldId id="278" r:id="rId12"/>
  </p:sldIdLst>
  <p:sldSz cx="12192000" cy="6858000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3C5"/>
    <a:srgbClr val="CC1324"/>
    <a:srgbClr val="9E1B32"/>
    <a:srgbClr val="AC0F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474" autoAdjust="0"/>
    <p:restoredTop sz="94643"/>
  </p:normalViewPr>
  <p:slideViewPr>
    <p:cSldViewPr snapToGrid="0" snapToObjects="1">
      <p:cViewPr varScale="1">
        <p:scale>
          <a:sx n="103" d="100"/>
          <a:sy n="103" d="100"/>
        </p:scale>
        <p:origin x="96" y="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991815-8548-45D6-8601-89EF93127894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914BC4-7860-4839-9005-9BDD9AC74E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64292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CC0B8E-DD6E-46C0-A008-BC27DF3A94B6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E100E6-3F9F-40E0-AECE-0106BDE2DE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1111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7000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9945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5315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8641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89784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30317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70804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100E6-3F9F-40E0-AECE-0106BDE2DEA7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2554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556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5911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0029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8714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92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7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949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2873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1805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342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2191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D1049-EB8B-044F-9132-3386B89AB5A1}" type="datetimeFigureOut">
              <a:rPr lang="pt-BR" smtClean="0"/>
              <a:t>27/05/2024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F5487-4E00-DA4F-88E6-3A5F82821A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230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986687" y="4065132"/>
            <a:ext cx="60823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1</a:t>
            </a:r>
            <a:r>
              <a:rPr lang="pt-BR" sz="4000" b="1" dirty="0" smtClean="0">
                <a:solidFill>
                  <a:srgbClr val="2DA3C5"/>
                </a:solidFill>
              </a:rPr>
              <a:t>º </a:t>
            </a:r>
            <a:r>
              <a:rPr lang="pt-BR" sz="4000" b="1" dirty="0">
                <a:solidFill>
                  <a:srgbClr val="2DA3C5"/>
                </a:solidFill>
              </a:rPr>
              <a:t>QUADRIMESTRE DE </a:t>
            </a:r>
            <a:r>
              <a:rPr lang="pt-BR" sz="4000" b="1" dirty="0" smtClean="0">
                <a:solidFill>
                  <a:srgbClr val="2DA3C5"/>
                </a:solidFill>
              </a:rPr>
              <a:t>2024</a:t>
            </a:r>
            <a:endParaRPr lang="pt-BR" sz="4000" b="1" dirty="0">
              <a:solidFill>
                <a:srgbClr val="2DA3C5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679103" y="3282631"/>
            <a:ext cx="683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AUDIÊNCIA PÚBLICA DA SAÚDE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3473999" y="5246461"/>
            <a:ext cx="46432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spc="300" dirty="0">
                <a:solidFill>
                  <a:srgbClr val="2DA3C5"/>
                </a:solidFill>
              </a:rPr>
              <a:t>APRESENTAÇÃO: </a:t>
            </a:r>
            <a:r>
              <a:rPr lang="pt-BR" sz="1600" b="1" spc="300" dirty="0" smtClean="0">
                <a:solidFill>
                  <a:srgbClr val="2DA3C5"/>
                </a:solidFill>
              </a:rPr>
              <a:t>27 DE MAIO </a:t>
            </a:r>
            <a:r>
              <a:rPr lang="pt-BR" sz="1600" b="1" spc="300" dirty="0">
                <a:solidFill>
                  <a:srgbClr val="2DA3C5"/>
                </a:solidFill>
              </a:rPr>
              <a:t>DE </a:t>
            </a:r>
            <a:r>
              <a:rPr lang="pt-BR" sz="1600" b="1" spc="300" dirty="0" smtClean="0">
                <a:solidFill>
                  <a:srgbClr val="2DA3C5"/>
                </a:solidFill>
              </a:rPr>
              <a:t>2024</a:t>
            </a:r>
            <a:endParaRPr lang="pt-BR" sz="1600" b="1" spc="300" dirty="0">
              <a:solidFill>
                <a:srgbClr val="2DA3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5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748163"/>
            <a:ext cx="6630140" cy="218321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654434" y="3282631"/>
            <a:ext cx="47677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rgbClr val="2DA3C5"/>
                </a:solidFill>
              </a:rPr>
              <a:t>BOA </a:t>
            </a:r>
            <a:r>
              <a:rPr lang="pt-BR" sz="4000" b="1" dirty="0" smtClean="0">
                <a:solidFill>
                  <a:srgbClr val="2DA3C5"/>
                </a:solidFill>
              </a:rPr>
              <a:t>NOITE </a:t>
            </a:r>
            <a:r>
              <a:rPr lang="pt-BR" sz="4000" b="1" dirty="0">
                <a:solidFill>
                  <a:srgbClr val="2DA3C5"/>
                </a:solidFill>
              </a:rPr>
              <a:t>A </a:t>
            </a:r>
            <a:r>
              <a:rPr lang="pt-BR" sz="4000" b="1" dirty="0" smtClean="0">
                <a:solidFill>
                  <a:srgbClr val="2DA3C5"/>
                </a:solidFill>
              </a:rPr>
              <a:t>TODOS!</a:t>
            </a:r>
            <a:endParaRPr lang="pt-BR" sz="4000" b="1" dirty="0">
              <a:solidFill>
                <a:srgbClr val="2DA3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03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780940" y="647759"/>
            <a:ext cx="86301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TOTAL DE </a:t>
            </a:r>
            <a:r>
              <a:rPr lang="pt-BR" sz="4000" b="1" dirty="0" smtClean="0">
                <a:solidFill>
                  <a:srgbClr val="AC0F2A"/>
                </a:solidFill>
              </a:rPr>
              <a:t>RECEITAS </a:t>
            </a:r>
            <a:r>
              <a:rPr lang="pt-BR" sz="4000" b="1" dirty="0">
                <a:solidFill>
                  <a:srgbClr val="AC0F2A"/>
                </a:solidFill>
              </a:rPr>
              <a:t>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SETEMBRO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DEZEMBRO DE 2023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125556"/>
              </p:ext>
            </p:extLst>
          </p:nvPr>
        </p:nvGraphicFramePr>
        <p:xfrm>
          <a:off x="696000" y="1977494"/>
          <a:ext cx="10800000" cy="378612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DO EXERCÍCIO ANTERIOR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R$ 31.728,66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CONVÊNIO MUNICIPAL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pt-BR" sz="2800" b="0" kern="1200" baseline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$ 4.008.000,00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ADIANTAMENTO DE REPASSE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R$ 360.000,00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CONVÊNIO FEDERAL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R$ 859.999,83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RENDIMENTOS DE APLICAÇÃO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R$ 6.913,18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PRÓPRIOS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R$ 34,94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TOTAL DE RECEITAS</a:t>
                      </a:r>
                      <a:endParaRPr lang="pt-BR" sz="2800" b="1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R$ 5.266.676,61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263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699443" y="647759"/>
            <a:ext cx="879311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TOTAL DE </a:t>
            </a:r>
            <a:r>
              <a:rPr lang="pt-BR" sz="4000" b="1" dirty="0" smtClean="0">
                <a:solidFill>
                  <a:srgbClr val="AC0F2A"/>
                </a:solidFill>
              </a:rPr>
              <a:t>DESPESAS </a:t>
            </a:r>
            <a:r>
              <a:rPr lang="pt-BR" sz="4000" b="1" dirty="0">
                <a:solidFill>
                  <a:srgbClr val="AC0F2A"/>
                </a:solidFill>
              </a:rPr>
              <a:t>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SETEMBRO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DEZEMBRO DE 2023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964518"/>
              </p:ext>
            </p:extLst>
          </p:nvPr>
        </p:nvGraphicFramePr>
        <p:xfrm>
          <a:off x="696000" y="1977494"/>
          <a:ext cx="10800000" cy="331285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HUMANOS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R$ 1.943.689,83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MEDICAMENTOS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R$ 82.060,30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MATERIAL MÉDICO-HOSPITALAR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R$ 78.177,05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GÊNEROS ALIMENTÍCIOS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R$ 78.402,35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 MATERIAIS DE CONSUMO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R$ 83.403,52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MÉDICOS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R$ 1.935.734,76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1556607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 SERVIÇOS DE TERCEIROS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R$ 440.716,47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456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699443" y="647759"/>
            <a:ext cx="879311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TOTAL DE </a:t>
            </a:r>
            <a:r>
              <a:rPr lang="pt-BR" sz="4000" b="1" dirty="0" smtClean="0">
                <a:solidFill>
                  <a:srgbClr val="AC0F2A"/>
                </a:solidFill>
              </a:rPr>
              <a:t>DESPESAS </a:t>
            </a:r>
            <a:r>
              <a:rPr lang="pt-BR" sz="4000" b="1" dirty="0">
                <a:solidFill>
                  <a:srgbClr val="AC0F2A"/>
                </a:solidFill>
              </a:rPr>
              <a:t>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SETEMBRO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DEZEMBRO DE 2023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6812853"/>
              </p:ext>
            </p:extLst>
          </p:nvPr>
        </p:nvGraphicFramePr>
        <p:xfrm>
          <a:off x="696000" y="1977494"/>
          <a:ext cx="10800000" cy="378612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LABORATORIAIS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R$ 288.304,55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DE RAIO-X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R$ 90.000,00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UTILIDADES PÚBLICAS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R$ 114.326,05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DESPESAS VEICULARES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R$ 43.914,54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BENS E MATERIAIS PERMANENTES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UTI MÓVEL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R$ 14.677,70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TOTAL DE DESPESAS</a:t>
                      </a:r>
                      <a:endParaRPr lang="pt-BR" sz="28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 R$ 5.193.407,12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085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399908" y="647759"/>
            <a:ext cx="93921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AC0F2A"/>
                </a:solidFill>
              </a:rPr>
              <a:t>RESUMO FINANCEIRO – 3º </a:t>
            </a:r>
            <a:r>
              <a:rPr lang="pt-BR" sz="4000" b="1" dirty="0">
                <a:solidFill>
                  <a:srgbClr val="AC0F2A"/>
                </a:solidFill>
              </a:rPr>
              <a:t>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SETEMBRO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DEZEMBRO DE 2023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6866583"/>
              </p:ext>
            </p:extLst>
          </p:nvPr>
        </p:nvGraphicFramePr>
        <p:xfrm>
          <a:off x="696000" y="1977494"/>
          <a:ext cx="10800000" cy="236632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R$ 5.266.676,61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R$ 5.193.407,12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R$ 73.269,49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 smtClean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733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399908" y="647759"/>
            <a:ext cx="93921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AC0F2A"/>
                </a:solidFill>
              </a:rPr>
              <a:t>RESUMO FINANCEIRO – 3º </a:t>
            </a:r>
            <a:r>
              <a:rPr lang="pt-BR" sz="4000" b="1" dirty="0">
                <a:solidFill>
                  <a:srgbClr val="AC0F2A"/>
                </a:solidFill>
              </a:rPr>
              <a:t>QUADRIMESTRE</a:t>
            </a:r>
          </a:p>
          <a:p>
            <a:pPr algn="ctr"/>
            <a:r>
              <a:rPr lang="pt-BR" sz="4000" b="1" dirty="0" smtClean="0">
                <a:solidFill>
                  <a:srgbClr val="AC0F2A"/>
                </a:solidFill>
              </a:rPr>
              <a:t>PROGRAMA ‘MAIS SANTAS CASAS’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3150405"/>
              </p:ext>
            </p:extLst>
          </p:nvPr>
        </p:nvGraphicFramePr>
        <p:xfrm>
          <a:off x="696000" y="1977494"/>
          <a:ext cx="10800000" cy="378612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ANTERIOR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R$ 14.944,56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RECEITAS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R$ 27.913,96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RENDIMENTOS DE APLICAÇÃO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R$ 280,98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RECURSOS PRÓPRIOS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R$ 41.897,65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R$ 1.241,85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208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456558" y="647759"/>
            <a:ext cx="92788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AC0F2A"/>
                </a:solidFill>
              </a:rPr>
              <a:t>RECURSOS PRÓPRIOS – 3º </a:t>
            </a:r>
            <a:r>
              <a:rPr lang="pt-BR" sz="4000" b="1" dirty="0">
                <a:solidFill>
                  <a:srgbClr val="AC0F2A"/>
                </a:solidFill>
              </a:rPr>
              <a:t>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SETEMBRO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DEZEMBRO DE 2023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243601"/>
              </p:ext>
            </p:extLst>
          </p:nvPr>
        </p:nvGraphicFramePr>
        <p:xfrm>
          <a:off x="696000" y="1977494"/>
          <a:ext cx="10800000" cy="4732650"/>
        </p:xfrm>
        <a:graphic>
          <a:graphicData uri="http://schemas.openxmlformats.org/drawingml/2006/table">
            <a:tbl>
              <a:tblPr/>
              <a:tblGrid>
                <a:gridCol w="7595633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67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ANTERIOR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R$ 571.933,09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PLANOS DE SAÚDE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R$ 350.630,09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CONSULTAS/PROCEDIMENTOS/EXAMES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R$ 196.652,06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ASSOCIADOS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R$ 165,00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OUTROS*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R$ 23.417,18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TOTAL DE RECEITAS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R$ 1.142.797,42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DESPESAS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R$ 964.674,53</a:t>
                      </a:r>
                      <a:endParaRPr lang="pt-BR" sz="28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SALDO PARA O PRÓXIMO EXERCÍCIO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R$ 178.122,89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 gridSpan="2">
                  <a:txBody>
                    <a:bodyPr/>
                    <a:lstStyle/>
                    <a:p>
                      <a:pPr marL="0" indent="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pt-BR" sz="10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(*) RENDIMENTO DE APLICAÇÃO FINANCEIRA/FESTAS E EVENTOS/DOAÇÕES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0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335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699443" y="647759"/>
            <a:ext cx="879311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TOTAL DE </a:t>
            </a:r>
            <a:r>
              <a:rPr lang="pt-BR" sz="4000" b="1" dirty="0" smtClean="0">
                <a:solidFill>
                  <a:srgbClr val="AC0F2A"/>
                </a:solidFill>
              </a:rPr>
              <a:t>DESPESAS </a:t>
            </a:r>
            <a:r>
              <a:rPr lang="pt-BR" sz="4000" b="1" dirty="0">
                <a:solidFill>
                  <a:srgbClr val="AC0F2A"/>
                </a:solidFill>
              </a:rPr>
              <a:t>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SETEMBRO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DEZEMBRO DE 2023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771607"/>
              </p:ext>
            </p:extLst>
          </p:nvPr>
        </p:nvGraphicFramePr>
        <p:xfrm>
          <a:off x="696000" y="1977494"/>
          <a:ext cx="10800000" cy="3786120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CONSTRUÇÃO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R$ 181.513,89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MÉDICOS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R$ 117.810,92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280455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EQUIPAMENTO HOSPITALAR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R$ 399.022,84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MOBILIÁRIO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R$ 53.594,66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MATERIAL MÉDICO E MEDICAMENTOS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R$ 29.882,72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ACORDO </a:t>
                      </a: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JUDICIAL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R$ 89.600,00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MANUTENÇÃO PREDIAL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9388409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MANUTENÇÃO DE EQUIPAMENTOS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R$ 884,12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532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30" y="1895097"/>
            <a:ext cx="6630140" cy="218321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1699443" y="647759"/>
            <a:ext cx="879311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>
                <a:solidFill>
                  <a:srgbClr val="AC0F2A"/>
                </a:solidFill>
              </a:rPr>
              <a:t>TOTAL DE </a:t>
            </a:r>
            <a:r>
              <a:rPr lang="pt-BR" sz="4000" b="1" dirty="0" smtClean="0">
                <a:solidFill>
                  <a:srgbClr val="AC0F2A"/>
                </a:solidFill>
              </a:rPr>
              <a:t>DESPESAS </a:t>
            </a:r>
            <a:r>
              <a:rPr lang="pt-BR" sz="4000" b="1" dirty="0">
                <a:solidFill>
                  <a:srgbClr val="AC0F2A"/>
                </a:solidFill>
              </a:rPr>
              <a:t>NO QUADRIMESTRE</a:t>
            </a:r>
          </a:p>
          <a:p>
            <a:pPr algn="ctr"/>
            <a:r>
              <a:rPr lang="pt-BR" sz="4000" b="1" dirty="0">
                <a:solidFill>
                  <a:srgbClr val="AC0F2A"/>
                </a:solidFill>
              </a:rPr>
              <a:t>REF. </a:t>
            </a:r>
            <a:r>
              <a:rPr lang="pt-BR" sz="4000" b="1" dirty="0" smtClean="0">
                <a:solidFill>
                  <a:srgbClr val="AC0F2A"/>
                </a:solidFill>
              </a:rPr>
              <a:t>SETEMBRO </a:t>
            </a:r>
            <a:r>
              <a:rPr lang="pt-BR" sz="4000" b="1" dirty="0">
                <a:solidFill>
                  <a:srgbClr val="AC0F2A"/>
                </a:solidFill>
              </a:rPr>
              <a:t>A </a:t>
            </a:r>
            <a:r>
              <a:rPr lang="pt-BR" sz="4000" b="1" dirty="0" smtClean="0">
                <a:solidFill>
                  <a:srgbClr val="AC0F2A"/>
                </a:solidFill>
              </a:rPr>
              <a:t>DEZEMBRO DE 2023</a:t>
            </a:r>
            <a:endParaRPr lang="pt-BR" sz="4000" b="1" dirty="0">
              <a:solidFill>
                <a:srgbClr val="AC0F2A"/>
              </a:solidFill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EBB0597E-A348-B921-350B-F85D2060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243608"/>
              </p:ext>
            </p:extLst>
          </p:nvPr>
        </p:nvGraphicFramePr>
        <p:xfrm>
          <a:off x="696000" y="1977494"/>
          <a:ext cx="10800000" cy="4259385"/>
        </p:xfrm>
        <a:graphic>
          <a:graphicData uri="http://schemas.openxmlformats.org/drawingml/2006/table">
            <a:tbl>
              <a:tblPr/>
              <a:tblGrid>
                <a:gridCol w="7595621">
                  <a:extLst>
                    <a:ext uri="{9D8B030D-6E8A-4147-A177-3AD203B41FA5}">
                      <a16:colId xmlns:a16="http://schemas.microsoft.com/office/drawing/2014/main" xmlns="" val="1062122437"/>
                    </a:ext>
                  </a:extLst>
                </a:gridCol>
                <a:gridCol w="3204379">
                  <a:extLst>
                    <a:ext uri="{9D8B030D-6E8A-4147-A177-3AD203B41FA5}">
                      <a16:colId xmlns:a16="http://schemas.microsoft.com/office/drawing/2014/main" xmlns="" val="2218123102"/>
                    </a:ext>
                  </a:extLst>
                </a:gridCol>
              </a:tblGrid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SERVIÇOS LABORATORIAIS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R$ 13.461,08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 MATERIAIS DE CONSUMO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R$ 12.871,99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644898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OUTROS SERVIÇOS DE TERCEIROS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R$ 14.854,15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BENS E MATERIAIS PERMANENTES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R$ 43.739,90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DESPESAS VEICULARES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R$ 3.640,72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3607295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DESPESAS BANCÁRIAS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R$ 3.652,69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4395594"/>
                  </a:ext>
                </a:extLst>
              </a:tr>
              <a:tr h="473265">
                <a:tc>
                  <a:txBody>
                    <a:bodyPr/>
                    <a:lstStyle/>
                    <a:p>
                      <a:pPr marL="342900" marR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OUTRAS DESPESAS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0" kern="1200" baseline="0" dirty="0" smtClean="0">
                          <a:solidFill>
                            <a:srgbClr val="2DA3C5"/>
                          </a:solidFill>
                          <a:latin typeface="+mn-lt"/>
                          <a:ea typeface="+mn-ea"/>
                          <a:cs typeface="+mn-cs"/>
                        </a:rPr>
                        <a:t>R$ 144,85</a:t>
                      </a: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marR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pt-BR" sz="2800" b="0" kern="1200" baseline="0" dirty="0" smtClean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pt-BR" sz="2800" b="0" kern="1200" baseline="0" dirty="0">
                        <a:solidFill>
                          <a:srgbClr val="2DA3C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3265">
                <a:tc>
                  <a:txBody>
                    <a:bodyPr/>
                    <a:lstStyle/>
                    <a:p>
                      <a:pPr marL="342900" indent="-342900" algn="l" fontAlgn="b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BR" sz="28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TOTAL DE DESPESAS</a:t>
                      </a:r>
                      <a:endParaRPr lang="pt-BR" sz="28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pt-BR" sz="28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R$ 964.674,53</a:t>
                      </a:r>
                      <a:endParaRPr lang="pt-BR" sz="28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408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38" y="172015"/>
            <a:ext cx="2290908" cy="75436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936386" y="478402"/>
            <a:ext cx="9213410" cy="45719"/>
          </a:xfrm>
          <a:prstGeom prst="rect">
            <a:avLst/>
          </a:prstGeom>
          <a:solidFill>
            <a:srgbClr val="CC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36386" y="522037"/>
            <a:ext cx="9213410" cy="111113"/>
          </a:xfrm>
          <a:prstGeom prst="rect">
            <a:avLst/>
          </a:prstGeom>
          <a:solidFill>
            <a:srgbClr val="2DA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68BCF82-388D-460B-A61D-5939C4039C37}"/>
              </a:ext>
            </a:extLst>
          </p:cNvPr>
          <p:cNvSpPr txBox="1"/>
          <p:nvPr/>
        </p:nvSpPr>
        <p:spPr>
          <a:xfrm>
            <a:off x="3214442" y="2705725"/>
            <a:ext cx="576311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800" b="1" dirty="0">
                <a:solidFill>
                  <a:srgbClr val="2DA3C5"/>
                </a:solidFill>
              </a:rPr>
              <a:t>OBRIGADO</a:t>
            </a:r>
            <a:r>
              <a:rPr lang="pt-BR" sz="8800" b="1" dirty="0" smtClean="0">
                <a:solidFill>
                  <a:srgbClr val="2DA3C5"/>
                </a:solidFill>
              </a:rPr>
              <a:t>!</a:t>
            </a:r>
            <a:endParaRPr lang="pt-BR" sz="8800" b="1" dirty="0">
              <a:solidFill>
                <a:srgbClr val="2DA3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42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6468</TotalTime>
  <Words>429</Words>
  <Application>Microsoft Office PowerPoint</Application>
  <PresentationFormat>Widescreen</PresentationFormat>
  <Paragraphs>138</Paragraphs>
  <Slides>11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Microsoft Office</dc:creator>
  <cp:lastModifiedBy>USER</cp:lastModifiedBy>
  <cp:revision>363</cp:revision>
  <cp:lastPrinted>2021-02-24T21:03:17Z</cp:lastPrinted>
  <dcterms:created xsi:type="dcterms:W3CDTF">2018-09-25T19:20:22Z</dcterms:created>
  <dcterms:modified xsi:type="dcterms:W3CDTF">2024-05-27T16:28:59Z</dcterms:modified>
</cp:coreProperties>
</file>