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97" r:id="rId3"/>
    <p:sldId id="283" r:id="rId4"/>
    <p:sldId id="284" r:id="rId5"/>
    <p:sldId id="285" r:id="rId6"/>
    <p:sldId id="286" r:id="rId7"/>
    <p:sldId id="298" r:id="rId8"/>
    <p:sldId id="295" r:id="rId9"/>
    <p:sldId id="310" r:id="rId10"/>
    <p:sldId id="302" r:id="rId11"/>
    <p:sldId id="299" r:id="rId12"/>
    <p:sldId id="296" r:id="rId13"/>
    <p:sldId id="312" r:id="rId14"/>
    <p:sldId id="306" r:id="rId15"/>
    <p:sldId id="304" r:id="rId16"/>
    <p:sldId id="288" r:id="rId17"/>
    <p:sldId id="307" r:id="rId18"/>
    <p:sldId id="309" r:id="rId19"/>
    <p:sldId id="293" r:id="rId20"/>
    <p:sldId id="294" r:id="rId21"/>
    <p:sldId id="308" r:id="rId22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3C5"/>
    <a:srgbClr val="CC1324"/>
    <a:srgbClr val="9E1B32"/>
    <a:srgbClr val="AC0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74" autoAdjust="0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96" y="2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91815-8548-45D6-8601-89EF93127894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14BC4-7860-4839-9005-9BDD9AC74E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429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C0B8E-DD6E-46C0-A008-BC27DF3A94B6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100E6-3F9F-40E0-AECE-0106BDE2D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11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00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945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5315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641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2272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256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230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755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7365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318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978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8383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080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554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389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23/05/2025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86687" y="4065132"/>
            <a:ext cx="60823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1</a:t>
            </a:r>
            <a:r>
              <a:rPr lang="pt-BR" sz="4000" b="1" dirty="0" smtClean="0">
                <a:solidFill>
                  <a:srgbClr val="2DA3C5"/>
                </a:solidFill>
              </a:rPr>
              <a:t>º </a:t>
            </a:r>
            <a:r>
              <a:rPr lang="pt-BR" sz="4000" b="1" dirty="0">
                <a:solidFill>
                  <a:srgbClr val="2DA3C5"/>
                </a:solidFill>
              </a:rPr>
              <a:t>QUADRIMESTRE DE </a:t>
            </a:r>
            <a:r>
              <a:rPr lang="pt-BR" sz="4000" b="1" dirty="0" smtClean="0">
                <a:solidFill>
                  <a:srgbClr val="2DA3C5"/>
                </a:solidFill>
              </a:rPr>
              <a:t>2025</a:t>
            </a:r>
            <a:endParaRPr lang="pt-BR" sz="4000" b="1" dirty="0">
              <a:solidFill>
                <a:srgbClr val="2DA3C5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679103" y="3282631"/>
            <a:ext cx="683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AUDIÊNCIA PÚBLICA DA SAÚDE</a:t>
            </a:r>
          </a:p>
        </p:txBody>
      </p:sp>
    </p:spTree>
    <p:extLst>
      <p:ext uri="{BB962C8B-B14F-4D97-AF65-F5344CB8AC3E}">
        <p14:creationId xmlns:p14="http://schemas.microsoft.com/office/powerpoint/2010/main" val="21985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819928" y="3282631"/>
            <a:ext cx="45521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REPASSE MUNICIPAL</a:t>
            </a:r>
          </a:p>
        </p:txBody>
      </p:sp>
    </p:spTree>
    <p:extLst>
      <p:ext uri="{BB962C8B-B14F-4D97-AF65-F5344CB8AC3E}">
        <p14:creationId xmlns:p14="http://schemas.microsoft.com/office/powerpoint/2010/main" val="418608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86701" y="647759"/>
            <a:ext cx="66186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 smtClean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930157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$ 2.731,18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MUNICIPAL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4.609.200,00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25.238,91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1.056,53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4.638.226,62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63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90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417146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R$ 1.839.014,98 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R$ 1.079.271,61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R$ 65.846,04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41.288,93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R$ 148.195,69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R$ 133.425,79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R$ 33.905,46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56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89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</a:t>
            </a:r>
            <a:r>
              <a:rPr lang="pt-BR" sz="4000" b="1" dirty="0" smtClean="0">
                <a:solidFill>
                  <a:srgbClr val="AC0F2A"/>
                </a:solidFill>
              </a:rPr>
              <a:t>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739236"/>
              </p:ext>
            </p:extLst>
          </p:nvPr>
        </p:nvGraphicFramePr>
        <p:xfrm>
          <a:off x="696000" y="1977494"/>
          <a:ext cx="10800000" cy="425938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R$ 192.631,49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54.000,00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 MÓVEL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R$ 20.428,25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217.776,04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R$ 83.489,83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OUTRAS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R$ 39.376,34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BENS E MATERIAIS PERMANENTES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474818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R$ 3.948.650,45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85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</a:t>
            </a:r>
            <a:r>
              <a:rPr lang="pt-BR" sz="4000" b="1" dirty="0" smtClean="0">
                <a:solidFill>
                  <a:srgbClr val="AC0F2A"/>
                </a:solidFill>
              </a:rPr>
              <a:t>1º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</a:t>
            </a:r>
            <a:r>
              <a:rPr lang="pt-BR" sz="4000" b="1" dirty="0" smtClean="0">
                <a:solidFill>
                  <a:srgbClr val="AC0F2A"/>
                </a:solidFill>
              </a:rPr>
              <a:t>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636912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R$ 4.638.226,62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R$ 3.948.650,45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R$ 689.576,17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3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241579" y="3282631"/>
            <a:ext cx="77088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REPASSE ESTADUAL – SUS PAULISTA</a:t>
            </a:r>
          </a:p>
        </p:txBody>
      </p:sp>
    </p:spTree>
    <p:extLst>
      <p:ext uri="{BB962C8B-B14F-4D97-AF65-F5344CB8AC3E}">
        <p14:creationId xmlns:p14="http://schemas.microsoft.com/office/powerpoint/2010/main" val="253683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86697" y="647759"/>
            <a:ext cx="66186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134423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173.750,06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ESTADUAL – SUS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PAULISTA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214.853,81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$ 425,61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389.029,48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25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91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39172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236.441,25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BANCÁRIAS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8299195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236.441,25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94053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56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</a:t>
            </a:r>
            <a:r>
              <a:rPr lang="pt-BR" sz="4000" b="1" dirty="0">
                <a:solidFill>
                  <a:srgbClr val="AC0F2A"/>
                </a:solidFill>
              </a:rPr>
              <a:t>1</a:t>
            </a:r>
            <a:r>
              <a:rPr lang="pt-BR" sz="4000" b="1" dirty="0" smtClean="0">
                <a:solidFill>
                  <a:srgbClr val="AC0F2A"/>
                </a:solidFill>
              </a:rPr>
              <a:t>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193576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R$ 389.029,48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R$ 236.441,25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</a:t>
                      </a:r>
                      <a:r>
                        <a:rPr lang="pt-BR" sz="2800" b="0" kern="1200" baseline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152.588,23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160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97472" y="3282631"/>
            <a:ext cx="3997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REPASSE FEDERAL</a:t>
            </a:r>
          </a:p>
        </p:txBody>
      </p:sp>
    </p:spTree>
    <p:extLst>
      <p:ext uri="{BB962C8B-B14F-4D97-AF65-F5344CB8AC3E}">
        <p14:creationId xmlns:p14="http://schemas.microsoft.com/office/powerpoint/2010/main" val="198508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86698" y="647759"/>
            <a:ext cx="66186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754804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124.054,86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FEDERAL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850.500,16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3.858,68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978.413,70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35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91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310974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 (PISO DA ENFERMAGEM)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74.871,65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595.204,96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13.500,00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34.236,85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713.518,51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97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</a:t>
            </a:r>
            <a:r>
              <a:rPr lang="pt-BR" sz="4000" b="1" dirty="0" smtClean="0">
                <a:solidFill>
                  <a:srgbClr val="AC0F2A"/>
                </a:solidFill>
              </a:rPr>
              <a:t>1º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326201"/>
              </p:ext>
            </p:extLst>
          </p:nvPr>
        </p:nvGraphicFramePr>
        <p:xfrm>
          <a:off x="696000" y="1977494"/>
          <a:ext cx="10800000" cy="189306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978.413,70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713.518,51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264.895,19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43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383878" y="3282631"/>
            <a:ext cx="54242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2DA3C5"/>
                </a:solidFill>
              </a:rPr>
              <a:t>EMENDA PARLAMENTAR</a:t>
            </a:r>
          </a:p>
          <a:p>
            <a:pPr algn="ctr"/>
            <a:r>
              <a:rPr lang="pt-BR" sz="4000" b="1" dirty="0" smtClean="0">
                <a:solidFill>
                  <a:srgbClr val="2DA3C5"/>
                </a:solidFill>
              </a:rPr>
              <a:t>CIRURGIA VASCULAR</a:t>
            </a:r>
            <a:endParaRPr lang="pt-BR" sz="4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12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913303" y="647759"/>
            <a:ext cx="103654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</a:t>
            </a:r>
            <a:r>
              <a:rPr lang="pt-BR" sz="4000" b="1" dirty="0" smtClean="0">
                <a:solidFill>
                  <a:srgbClr val="AC0F2A"/>
                </a:solidFill>
              </a:rPr>
              <a:t>1º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EMENDA </a:t>
            </a:r>
            <a:r>
              <a:rPr lang="pt-BR" sz="4000" b="1" dirty="0" smtClean="0">
                <a:solidFill>
                  <a:srgbClr val="AC0F2A"/>
                </a:solidFill>
              </a:rPr>
              <a:t>PARLAMENTAR</a:t>
            </a:r>
            <a:r>
              <a:rPr lang="pt-BR" sz="4000" b="1" dirty="0" smtClean="0">
                <a:solidFill>
                  <a:srgbClr val="AC0F2A"/>
                </a:solidFill>
              </a:rPr>
              <a:t> </a:t>
            </a:r>
            <a:r>
              <a:rPr lang="pt-BR" sz="4000" b="1" dirty="0" smtClean="0">
                <a:solidFill>
                  <a:srgbClr val="AC0F2A"/>
                </a:solidFill>
              </a:rPr>
              <a:t>– </a:t>
            </a:r>
            <a:r>
              <a:rPr lang="pt-BR" sz="4000" b="1" dirty="0" smtClean="0">
                <a:solidFill>
                  <a:srgbClr val="AC0F2A"/>
                </a:solidFill>
              </a:rPr>
              <a:t>CIRURGIA VASCULAR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478318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500.000,00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21.228,50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521.228,50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0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726537" y="3282631"/>
            <a:ext cx="4738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RECURSOS PRÓPRIOS</a:t>
            </a:r>
          </a:p>
        </p:txBody>
      </p:sp>
    </p:spTree>
    <p:extLst>
      <p:ext uri="{BB962C8B-B14F-4D97-AF65-F5344CB8AC3E}">
        <p14:creationId xmlns:p14="http://schemas.microsoft.com/office/powerpoint/2010/main" val="316047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86698" y="647759"/>
            <a:ext cx="66186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652536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327.718,71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PLANOS DE SAÚDE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338.792,86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CONSULTAS / PROCEDIMENTOS / EXAMES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212.243,31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ASSOCIADOS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529,50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267.470,54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97552638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</a:t>
                      </a: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819.036,21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77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89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</a:t>
            </a:r>
            <a:r>
              <a:rPr lang="pt-BR" sz="4000" b="1" dirty="0" smtClean="0">
                <a:solidFill>
                  <a:srgbClr val="AC0F2A"/>
                </a:solidFill>
              </a:rPr>
              <a:t>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378159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210.715,05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DE CONSUMO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957,12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 E 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22.963,43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352.821,74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$ 3.537,24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1.700,08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32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89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849629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BANCÁRIAS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3.492,98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3.730,00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OUTRAS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1.056,53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E OBRAS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109.435,83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MOBILIÁRIO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6.158,00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EQUIPAMENTOS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164.794,70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marR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881.362,70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0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</a:t>
            </a:r>
            <a:r>
              <a:rPr lang="pt-BR" sz="4000" b="1" dirty="0" smtClean="0">
                <a:solidFill>
                  <a:srgbClr val="AC0F2A"/>
                </a:solidFill>
              </a:rPr>
              <a:t>1º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JANEIRO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ABRIL </a:t>
            </a:r>
            <a:r>
              <a:rPr lang="pt-BR" sz="4000" b="1" dirty="0">
                <a:solidFill>
                  <a:srgbClr val="AC0F2A"/>
                </a:solidFill>
              </a:rPr>
              <a:t>DE </a:t>
            </a:r>
            <a:r>
              <a:rPr lang="pt-BR" sz="4000" b="1" dirty="0" smtClean="0">
                <a:solidFill>
                  <a:srgbClr val="AC0F2A"/>
                </a:solidFill>
              </a:rPr>
              <a:t>2025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078521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819.036,21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881.362,70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265.392,22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47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7654</TotalTime>
  <Words>632</Words>
  <Application>Microsoft Office PowerPoint</Application>
  <PresentationFormat>Widescreen</PresentationFormat>
  <Paragraphs>209</Paragraphs>
  <Slides>21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403</cp:revision>
  <cp:lastPrinted>2021-02-24T21:03:17Z</cp:lastPrinted>
  <dcterms:created xsi:type="dcterms:W3CDTF">2018-09-25T19:20:22Z</dcterms:created>
  <dcterms:modified xsi:type="dcterms:W3CDTF">2025-05-23T11:16:57Z</dcterms:modified>
</cp:coreProperties>
</file>