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87" r:id="rId3"/>
    <p:sldId id="283" r:id="rId4"/>
    <p:sldId id="258" r:id="rId5"/>
    <p:sldId id="289" r:id="rId6"/>
    <p:sldId id="260" r:id="rId7"/>
    <p:sldId id="268" r:id="rId8"/>
    <p:sldId id="262" r:id="rId9"/>
    <p:sldId id="281" r:id="rId10"/>
    <p:sldId id="264" r:id="rId11"/>
    <p:sldId id="284" r:id="rId12"/>
    <p:sldId id="272" r:id="rId13"/>
    <p:sldId id="286" r:id="rId14"/>
    <p:sldId id="285" r:id="rId15"/>
    <p:sldId id="288" r:id="rId16"/>
    <p:sldId id="273" r:id="rId17"/>
    <p:sldId id="279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F2A"/>
    <a:srgbClr val="2DA3C5"/>
    <a:srgbClr val="9E1B32"/>
    <a:srgbClr val="CC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558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96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CLÍNICO GERAL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31334408019993E-17"/>
                  <c:y val="-2.38805496161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2.122715521437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5555555555554534E-3"/>
                  <c:y val="-5.30678880359491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2.1227155214379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4415</c:v>
                </c:pt>
                <c:pt idx="1">
                  <c:v>3847</c:v>
                </c:pt>
                <c:pt idx="2">
                  <c:v>4972</c:v>
                </c:pt>
                <c:pt idx="3">
                  <c:v>4639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PEDIATRIA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891951006124233E-2"/>
                  <c:y val="-1.8949623531388082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4444444444444391E-2"/>
                  <c:y val="-2.1227155214379644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3055555555555555E-2"/>
                  <c:y val="-2.6533944017974553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4444553805774278E-2"/>
                  <c:y val="-2.7860432290180225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solidFill>
                            <a:srgbClr val="9E1B32"/>
                          </a:solidFill>
                        </a:ln>
                        <a:solidFill>
                          <a:srgbClr val="9E1B32"/>
                        </a:solidFill>
                      </a:defRPr>
                    </a:pPr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solidFill>
                              <a:srgbClr val="9E1B32"/>
                            </a:solidFill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788</c:v>
                </c:pt>
                <c:pt idx="1">
                  <c:v>1029</c:v>
                </c:pt>
                <c:pt idx="2">
                  <c:v>1675</c:v>
                </c:pt>
                <c:pt idx="3">
                  <c:v>1483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607063744"/>
        <c:axId val="-1607059392"/>
        <c:axId val="0"/>
      </c:bar3DChart>
      <c:catAx>
        <c:axId val="-16070637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607059392"/>
        <c:crosses val="autoZero"/>
        <c:auto val="1"/>
        <c:lblAlgn val="ctr"/>
        <c:lblOffset val="100"/>
        <c:noMultiLvlLbl val="0"/>
      </c:catAx>
      <c:valAx>
        <c:axId val="-160705939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60706374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2048</c:v>
                </c:pt>
                <c:pt idx="1">
                  <c:v>1893</c:v>
                </c:pt>
                <c:pt idx="2">
                  <c:v>2439</c:v>
                </c:pt>
                <c:pt idx="3">
                  <c:v>2268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1539335504"/>
        <c:axId val="-1539330064"/>
        <c:axId val="0"/>
      </c:bar3DChart>
      <c:catAx>
        <c:axId val="-1539335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30064"/>
        <c:crosses val="autoZero"/>
        <c:auto val="1"/>
        <c:lblAlgn val="ctr"/>
        <c:lblOffset val="100"/>
        <c:noMultiLvlLbl val="0"/>
      </c:catAx>
      <c:valAx>
        <c:axId val="-153933006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1539335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AMBULATÓRIO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14</c:v>
                </c:pt>
                <c:pt idx="3">
                  <c:v>47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PRONTO SOCORRO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78</c:v>
                </c:pt>
                <c:pt idx="1">
                  <c:v>85</c:v>
                </c:pt>
                <c:pt idx="2">
                  <c:v>107</c:v>
                </c:pt>
                <c:pt idx="3">
                  <c:v>98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354098480"/>
        <c:axId val="-1354083248"/>
        <c:axId val="0"/>
      </c:bar3DChart>
      <c:catAx>
        <c:axId val="-13540984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354083248"/>
        <c:crosses val="autoZero"/>
        <c:auto val="1"/>
        <c:lblAlgn val="ctr"/>
        <c:lblOffset val="100"/>
        <c:noMultiLvlLbl val="0"/>
      </c:catAx>
      <c:valAx>
        <c:axId val="-13540832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35409848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49</c:v>
                </c:pt>
                <c:pt idx="1">
                  <c:v>59</c:v>
                </c:pt>
                <c:pt idx="2">
                  <c:v>56</c:v>
                </c:pt>
                <c:pt idx="3">
                  <c:v>51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1539339312"/>
        <c:axId val="-1539328432"/>
        <c:axId val="0"/>
      </c:bar3DChart>
      <c:catAx>
        <c:axId val="-1539339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28432"/>
        <c:crosses val="autoZero"/>
        <c:auto val="1"/>
        <c:lblAlgn val="ctr"/>
        <c:lblOffset val="100"/>
        <c:noMultiLvlLbl val="0"/>
      </c:catAx>
      <c:valAx>
        <c:axId val="-153932843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15393393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5024</c:v>
                </c:pt>
                <c:pt idx="1">
                  <c:v>5043</c:v>
                </c:pt>
                <c:pt idx="2">
                  <c:v>5057</c:v>
                </c:pt>
                <c:pt idx="3">
                  <c:v>4886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2846</c:v>
                </c:pt>
                <c:pt idx="1">
                  <c:v>2165</c:v>
                </c:pt>
                <c:pt idx="2">
                  <c:v>3362</c:v>
                </c:pt>
                <c:pt idx="3">
                  <c:v>3300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537</c:v>
                </c:pt>
                <c:pt idx="1">
                  <c:v>285</c:v>
                </c:pt>
                <c:pt idx="2">
                  <c:v>681</c:v>
                </c:pt>
                <c:pt idx="3">
                  <c:v>500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539342032"/>
        <c:axId val="-1539342576"/>
        <c:axId val="0"/>
      </c:bar3DChart>
      <c:catAx>
        <c:axId val="-1539342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42576"/>
        <c:crosses val="autoZero"/>
        <c:auto val="1"/>
        <c:lblAlgn val="ctr"/>
        <c:lblOffset val="100"/>
        <c:noMultiLvlLbl val="0"/>
      </c:catAx>
      <c:valAx>
        <c:axId val="-153934257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53934203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MÉDICA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58</c:v>
                </c:pt>
                <c:pt idx="1">
                  <c:v>38</c:v>
                </c:pt>
                <c:pt idx="2">
                  <c:v>52</c:v>
                </c:pt>
                <c:pt idx="3">
                  <c:v>34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OBSTÉTRICA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225229658792656E-2"/>
                  <c:y val="4.9309260847891136E-3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847112860892389E-2"/>
                      <c:h val="0.1144511380554839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1666666666666666E-3"/>
                  <c:y val="-4.8645002081738262E-17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5693350831146108E-2"/>
                      <c:h val="9.8530771644699214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7778324584426949E-3"/>
                  <c:y val="-1.7246959147336982E-2"/>
                </c:manualLayout>
              </c:layout>
              <c:tx>
                <c:rich>
                  <a:bodyPr/>
                  <a:lstStyle/>
                  <a:p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986001749781276E-2"/>
                      <c:h val="9.0570588439306834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23</c:v>
                </c:pt>
                <c:pt idx="1">
                  <c:v>28</c:v>
                </c:pt>
                <c:pt idx="2">
                  <c:v>14</c:v>
                </c:pt>
                <c:pt idx="3">
                  <c:v>11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CIRÚRGICA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E607C451-4639-4766-98D0-0785E4B04DA7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7DDEC9C-5C4C-457B-AA1C-0791956E96E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9.7222222222222224E-3"/>
                  <c:y val="0"/>
                </c:manualLayout>
              </c:layout>
              <c:tx>
                <c:rich>
                  <a:bodyPr/>
                  <a:lstStyle/>
                  <a:p>
                    <a:fld id="{5BFBB60F-B365-4805-B832-61A8FB935A12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F9664A00-8795-4731-A0BC-A0A29380A40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13</c:v>
                </c:pt>
                <c:pt idx="1">
                  <c:v>8</c:v>
                </c:pt>
                <c:pt idx="2">
                  <c:v>14</c:v>
                </c:pt>
                <c:pt idx="3">
                  <c:v>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1A0C-447D-A9AD-EE439C25AE32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PEDIATRA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72E00F7-55FF-4BD3-B456-8455F572FFDC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3327948A-1B14-4CFC-8AB1-F09065C4260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3333333333333332E-3"/>
                  <c:y val="0"/>
                </c:manualLayout>
              </c:layout>
              <c:tx>
                <c:rich>
                  <a:bodyPr/>
                  <a:lstStyle/>
                  <a:p>
                    <a:fld id="{C3707E45-21F3-409B-96C6-D52055EF1D1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4BE102ED-6DA1-472A-A2AD-B2BDCAD78605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Plan1!$E$2:$E$5</c:f>
              <c:numCache>
                <c:formatCode>#,##0</c:formatCode>
                <c:ptCount val="4"/>
                <c:pt idx="0">
                  <c:v>2</c:v>
                </c:pt>
                <c:pt idx="1">
                  <c:v>5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539340944"/>
        <c:axId val="-1539340400"/>
        <c:axId val="0"/>
      </c:bar3DChart>
      <c:catAx>
        <c:axId val="-15393409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40400"/>
        <c:crosses val="autoZero"/>
        <c:auto val="1"/>
        <c:lblAlgn val="ctr"/>
        <c:lblOffset val="100"/>
        <c:noMultiLvlLbl val="0"/>
      </c:catAx>
      <c:valAx>
        <c:axId val="-153934040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53934094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RAIO-X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35</c:v>
                </c:pt>
                <c:pt idx="1">
                  <c:v>21</c:v>
                </c:pt>
                <c:pt idx="2">
                  <c:v>40</c:v>
                </c:pt>
                <c:pt idx="3">
                  <c:v>49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ELETROCARDIOGRAMA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35</c:v>
                </c:pt>
                <c:pt idx="1">
                  <c:v>17</c:v>
                </c:pt>
                <c:pt idx="2">
                  <c:v>20</c:v>
                </c:pt>
                <c:pt idx="3">
                  <c:v>11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TOCOCARDIOGRAFIA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42</c:v>
                </c:pt>
                <c:pt idx="1">
                  <c:v>63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539333872"/>
        <c:axId val="-1539339856"/>
        <c:axId val="0"/>
      </c:bar3DChart>
      <c:catAx>
        <c:axId val="-15393338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39856"/>
        <c:crosses val="autoZero"/>
        <c:auto val="1"/>
        <c:lblAlgn val="ctr"/>
        <c:lblOffset val="100"/>
        <c:noMultiLvlLbl val="0"/>
      </c:catAx>
      <c:valAx>
        <c:axId val="-153933985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53933387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33</c:v>
                </c:pt>
                <c:pt idx="1">
                  <c:v>8</c:v>
                </c:pt>
                <c:pt idx="2">
                  <c:v>9</c:v>
                </c:pt>
                <c:pt idx="3">
                  <c:v>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1539332784"/>
        <c:axId val="-1539332240"/>
        <c:axId val="0"/>
      </c:bar3DChart>
      <c:catAx>
        <c:axId val="-1539332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39332240"/>
        <c:crosses val="autoZero"/>
        <c:auto val="1"/>
        <c:lblAlgn val="ctr"/>
        <c:lblOffset val="100"/>
        <c:noMultiLvlLbl val="0"/>
      </c:catAx>
      <c:valAx>
        <c:axId val="-1539332240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15393327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PILAR DO SUL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27</c:v>
                </c:pt>
                <c:pt idx="1">
                  <c:v>27</c:v>
                </c:pt>
                <c:pt idx="2">
                  <c:v>32</c:v>
                </c:pt>
                <c:pt idx="3">
                  <c:v>28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DEMAIS CIDADES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11</c:v>
                </c:pt>
                <c:pt idx="1">
                  <c:v>16</c:v>
                </c:pt>
                <c:pt idx="2">
                  <c:v>13</c:v>
                </c:pt>
                <c:pt idx="3">
                  <c:v>11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1571384368"/>
        <c:axId val="-1571372944"/>
        <c:axId val="0"/>
      </c:bar3DChart>
      <c:catAx>
        <c:axId val="-1571384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71372944"/>
        <c:crosses val="autoZero"/>
        <c:auto val="1"/>
        <c:lblAlgn val="ctr"/>
        <c:lblOffset val="100"/>
        <c:noMultiLvlLbl val="0"/>
      </c:catAx>
      <c:valAx>
        <c:axId val="-157137294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-157138436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17</c:v>
                </c:pt>
                <c:pt idx="1">
                  <c:v>4</c:v>
                </c:pt>
                <c:pt idx="2">
                  <c:v>8</c:v>
                </c:pt>
                <c:pt idx="3">
                  <c:v>10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1571383824"/>
        <c:axId val="-1571381648"/>
        <c:axId val="0"/>
      </c:bar3DChart>
      <c:catAx>
        <c:axId val="-1571383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-1571381648"/>
        <c:crosses val="autoZero"/>
        <c:auto val="1"/>
        <c:lblAlgn val="ctr"/>
        <c:lblOffset val="100"/>
        <c:noMultiLvlLbl val="0"/>
      </c:catAx>
      <c:valAx>
        <c:axId val="-157138164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-1571383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63288" y="3075057"/>
            <a:ext cx="6465424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2DA3C5"/>
                </a:solidFill>
              </a:rPr>
              <a:t>AUDIÊNCIA PÚBLICA – SAÚDE</a:t>
            </a:r>
          </a:p>
          <a:p>
            <a:pPr algn="ctr"/>
            <a:endParaRPr lang="pt-BR" sz="4000" b="1" dirty="0" smtClean="0">
              <a:solidFill>
                <a:srgbClr val="2DA3C5"/>
              </a:solidFill>
            </a:endParaRPr>
          </a:p>
          <a:p>
            <a:pPr algn="ctr"/>
            <a:r>
              <a:rPr lang="pt-BR" sz="4000" b="1" dirty="0" smtClean="0">
                <a:solidFill>
                  <a:srgbClr val="2DA3C5"/>
                </a:solidFill>
              </a:rPr>
              <a:t>1º QUADRIMESTRE DE 2023</a:t>
            </a:r>
          </a:p>
          <a:p>
            <a:pPr algn="ctr"/>
            <a:endParaRPr lang="pt-BR" sz="4000" b="1" dirty="0" smtClean="0">
              <a:solidFill>
                <a:srgbClr val="2DA3C5"/>
              </a:solidFill>
            </a:endParaRPr>
          </a:p>
          <a:p>
            <a:pPr algn="ctr"/>
            <a:r>
              <a:rPr lang="pt-BR" sz="1600" b="1" dirty="0" smtClean="0">
                <a:solidFill>
                  <a:srgbClr val="2DA3C5"/>
                </a:solidFill>
              </a:rPr>
              <a:t>APRESENTAÇÃO: 24 DE MAIO DE 2023</a:t>
            </a:r>
            <a:endParaRPr lang="pt-BR" sz="16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93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435111" y="3075057"/>
            <a:ext cx="5321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>
                <a:solidFill>
                  <a:srgbClr val="2DA3C5"/>
                </a:solidFill>
              </a:rPr>
              <a:t>PRONTO </a:t>
            </a:r>
            <a:r>
              <a:rPr lang="pt-BR" sz="4000" b="1" dirty="0">
                <a:solidFill>
                  <a:srgbClr val="2DA3C5"/>
                </a:solidFill>
              </a:rPr>
              <a:t>ATENDIMENTO</a:t>
            </a:r>
          </a:p>
        </p:txBody>
      </p:sp>
    </p:spTree>
    <p:extLst>
      <p:ext uri="{BB962C8B-B14F-4D97-AF65-F5344CB8AC3E}">
        <p14:creationId xmlns:p14="http://schemas.microsoft.com/office/powerpoint/2010/main" val="160021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9939318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933624" y="932688"/>
            <a:ext cx="63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AC0F2A"/>
                </a:solidFill>
              </a:rPr>
              <a:t>CONSULTAS – TOTAL = </a:t>
            </a:r>
            <a:r>
              <a:rPr lang="pt-BR" sz="4000" b="1" dirty="0">
                <a:solidFill>
                  <a:srgbClr val="AC0F2A"/>
                </a:solidFill>
              </a:rPr>
              <a:t>22.848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5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664033911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818404" y="921464"/>
            <a:ext cx="6555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OBSERVAÇÃO –</a:t>
            </a:r>
            <a:r>
              <a:rPr lang="pt-BR" sz="4000" b="1" dirty="0" smtClean="0">
                <a:solidFill>
                  <a:srgbClr val="AC0F2A"/>
                </a:solidFill>
              </a:rPr>
              <a:t> TOTAL </a:t>
            </a:r>
            <a:r>
              <a:rPr lang="pt-BR" sz="4000" b="1" dirty="0">
                <a:solidFill>
                  <a:srgbClr val="AC0F2A"/>
                </a:solidFill>
              </a:rPr>
              <a:t>= 8.648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1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59098468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67554" y="928962"/>
            <a:ext cx="9256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ATENDIMENTO ORTOPEDICO – TOTAL= </a:t>
            </a:r>
            <a:r>
              <a:rPr lang="pt-BR" sz="4000" b="1" dirty="0" smtClean="0">
                <a:solidFill>
                  <a:srgbClr val="AC0F2A"/>
                </a:solidFill>
              </a:rPr>
              <a:t>429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8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5969846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062026" y="920814"/>
            <a:ext cx="8067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PEQUENAS CIRURGIAS – </a:t>
            </a:r>
            <a:r>
              <a:rPr lang="pt-BR" sz="4000" b="1" dirty="0" smtClean="0">
                <a:solidFill>
                  <a:srgbClr val="AC0F2A"/>
                </a:solidFill>
              </a:rPr>
              <a:t>TOTAL </a:t>
            </a:r>
            <a:r>
              <a:rPr lang="pt-BR" sz="4000" b="1" dirty="0">
                <a:solidFill>
                  <a:srgbClr val="AC0F2A"/>
                </a:solidFill>
              </a:rPr>
              <a:t>= </a:t>
            </a:r>
            <a:r>
              <a:rPr lang="pt-BR" sz="4000" b="1" dirty="0" smtClean="0">
                <a:solidFill>
                  <a:srgbClr val="AC0F2A"/>
                </a:solidFill>
              </a:rPr>
              <a:t>215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1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655597538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9219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– </a:t>
            </a:r>
            <a:r>
              <a:rPr lang="pt-BR" sz="4000" b="1" dirty="0" smtClean="0">
                <a:solidFill>
                  <a:srgbClr val="AC0F2A"/>
                </a:solidFill>
              </a:rPr>
              <a:t>TOTAL </a:t>
            </a:r>
            <a:r>
              <a:rPr lang="pt-BR" sz="4000" b="1" dirty="0">
                <a:solidFill>
                  <a:srgbClr val="AC0F2A"/>
                </a:solidFill>
              </a:rPr>
              <a:t>= 33.686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821048" y="920165"/>
            <a:ext cx="8809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     TOTAL DE PROCEDIMENTOS </a:t>
            </a:r>
            <a:r>
              <a:rPr lang="pt-BR" sz="4000" b="1" dirty="0" smtClean="0">
                <a:solidFill>
                  <a:srgbClr val="AC0F2A"/>
                </a:solidFill>
              </a:rPr>
              <a:t>= </a:t>
            </a:r>
            <a:r>
              <a:rPr lang="pt-BR" sz="4000" b="1" dirty="0">
                <a:solidFill>
                  <a:srgbClr val="AC0F2A"/>
                </a:solidFill>
              </a:rPr>
              <a:t>103.339</a:t>
            </a:r>
            <a:endParaRPr lang="pt-BR" sz="4000" dirty="0">
              <a:solidFill>
                <a:srgbClr val="AC0F2A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72749BE4-6275-497D-89AB-835C93443BBA}"/>
              </a:ext>
            </a:extLst>
          </p:cNvPr>
          <p:cNvSpPr txBox="1"/>
          <p:nvPr/>
        </p:nvSpPr>
        <p:spPr>
          <a:xfrm>
            <a:off x="696000" y="1866869"/>
            <a:ext cx="10800000" cy="378565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CONSULTAS – </a:t>
            </a:r>
            <a:r>
              <a:rPr lang="pt-BR" sz="3000" b="1" dirty="0">
                <a:solidFill>
                  <a:srgbClr val="AC0F2A"/>
                </a:solidFill>
              </a:rPr>
              <a:t>22.848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ATEN. ORTOPEDICO – </a:t>
            </a:r>
            <a:r>
              <a:rPr lang="pt-BR" sz="3000" b="1" dirty="0">
                <a:solidFill>
                  <a:srgbClr val="AC0F2A"/>
                </a:solidFill>
              </a:rPr>
              <a:t>429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OBSERVAÇÃO – </a:t>
            </a:r>
            <a:r>
              <a:rPr lang="pt-BR" sz="3000" b="1" dirty="0">
                <a:solidFill>
                  <a:srgbClr val="AC0F2A"/>
                </a:solidFill>
              </a:rPr>
              <a:t>8.648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PEQUENAS CIRURGIAS – </a:t>
            </a:r>
            <a:r>
              <a:rPr lang="pt-BR" sz="3000" b="1" dirty="0">
                <a:solidFill>
                  <a:srgbClr val="AC0F2A"/>
                </a:solidFill>
              </a:rPr>
              <a:t>215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INALAÇÃO – </a:t>
            </a:r>
            <a:r>
              <a:rPr lang="pt-BR" sz="3000" b="1" dirty="0">
                <a:solidFill>
                  <a:srgbClr val="AC0F2A"/>
                </a:solidFill>
              </a:rPr>
              <a:t>745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RAIO X – </a:t>
            </a:r>
            <a:r>
              <a:rPr lang="pt-BR" sz="3000" b="1" dirty="0">
                <a:solidFill>
                  <a:srgbClr val="AC0F2A"/>
                </a:solidFill>
              </a:rPr>
              <a:t>3.449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</a:t>
            </a:r>
            <a:r>
              <a:rPr lang="pt-BR" sz="3000" b="1" dirty="0" smtClean="0">
                <a:solidFill>
                  <a:srgbClr val="2DA3C5"/>
                </a:solidFill>
              </a:rPr>
              <a:t>LAB. INT. </a:t>
            </a:r>
            <a:r>
              <a:rPr lang="pt-BR" sz="3000" b="1" dirty="0">
                <a:solidFill>
                  <a:srgbClr val="2DA3C5"/>
                </a:solidFill>
              </a:rPr>
              <a:t>– </a:t>
            </a:r>
            <a:r>
              <a:rPr lang="pt-BR" sz="3000" b="1" dirty="0">
                <a:solidFill>
                  <a:srgbClr val="AC0F2A"/>
                </a:solidFill>
              </a:rPr>
              <a:t>13.676</a:t>
            </a:r>
            <a:endParaRPr lang="pt-BR" sz="3000" b="1" dirty="0" smtClean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000" b="1" dirty="0" smtClean="0">
              <a:solidFill>
                <a:srgbClr val="2DA3C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 smtClean="0">
                <a:solidFill>
                  <a:srgbClr val="2DA3C5"/>
                </a:solidFill>
              </a:rPr>
              <a:t>EXAMES LAB. EXT. – </a:t>
            </a:r>
            <a:r>
              <a:rPr lang="pt-BR" sz="3000" b="1" dirty="0">
                <a:solidFill>
                  <a:srgbClr val="AC0F2A"/>
                </a:solidFill>
              </a:rPr>
              <a:t>20.010</a:t>
            </a:r>
            <a:r>
              <a:rPr lang="pt-BR" sz="3000" b="1" dirty="0" smtClean="0">
                <a:solidFill>
                  <a:srgbClr val="2DA3C5"/>
                </a:solidFill>
              </a:rPr>
              <a:t> </a:t>
            </a:r>
            <a:endParaRPr lang="pt-BR" sz="3000" b="1" dirty="0">
              <a:solidFill>
                <a:srgbClr val="2DA3C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 smtClean="0">
                <a:solidFill>
                  <a:srgbClr val="2DA3C5"/>
                </a:solidFill>
              </a:rPr>
              <a:t>ECG </a:t>
            </a:r>
            <a:r>
              <a:rPr lang="pt-BR" sz="3000" b="1" dirty="0">
                <a:solidFill>
                  <a:srgbClr val="2DA3C5"/>
                </a:solidFill>
              </a:rPr>
              <a:t>– </a:t>
            </a:r>
            <a:r>
              <a:rPr lang="pt-BR" sz="3000" b="1" dirty="0">
                <a:solidFill>
                  <a:srgbClr val="AC0F2A"/>
                </a:solidFill>
              </a:rPr>
              <a:t>726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 smtClean="0">
                <a:solidFill>
                  <a:srgbClr val="2DA3C5"/>
                </a:solidFill>
              </a:rPr>
              <a:t>TRIAGEM </a:t>
            </a:r>
            <a:r>
              <a:rPr lang="pt-BR" sz="3000" b="1" dirty="0">
                <a:solidFill>
                  <a:srgbClr val="2DA3C5"/>
                </a:solidFill>
              </a:rPr>
              <a:t>– </a:t>
            </a:r>
            <a:r>
              <a:rPr lang="pt-BR" sz="3000" b="1" dirty="0">
                <a:solidFill>
                  <a:srgbClr val="AC0F2A"/>
                </a:solidFill>
              </a:rPr>
              <a:t>20.208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EMISSÕES </a:t>
            </a:r>
            <a:r>
              <a:rPr lang="pt-BR" sz="3000" b="1" dirty="0" smtClean="0">
                <a:solidFill>
                  <a:srgbClr val="2DA3C5"/>
                </a:solidFill>
              </a:rPr>
              <a:t>OTO. </a:t>
            </a:r>
            <a:r>
              <a:rPr lang="pt-BR" sz="3000" b="1" dirty="0">
                <a:solidFill>
                  <a:srgbClr val="2DA3C5"/>
                </a:solidFill>
              </a:rPr>
              <a:t>– </a:t>
            </a:r>
            <a:r>
              <a:rPr lang="pt-BR" sz="3000" b="1" dirty="0">
                <a:solidFill>
                  <a:srgbClr val="AC0F2A"/>
                </a:solidFill>
              </a:rPr>
              <a:t>109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TOCOCARDIO – </a:t>
            </a:r>
            <a:r>
              <a:rPr lang="pt-BR" sz="3000" b="1" dirty="0">
                <a:solidFill>
                  <a:srgbClr val="AC0F2A"/>
                </a:solidFill>
              </a:rPr>
              <a:t>261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APLICAÇÃO DE </a:t>
            </a:r>
            <a:r>
              <a:rPr lang="pt-BR" sz="3000" b="1" dirty="0" smtClean="0">
                <a:solidFill>
                  <a:srgbClr val="2DA3C5"/>
                </a:solidFill>
              </a:rPr>
              <a:t>MEDIC. </a:t>
            </a:r>
            <a:r>
              <a:rPr lang="pt-BR" sz="3000" b="1" dirty="0">
                <a:solidFill>
                  <a:srgbClr val="2DA3C5"/>
                </a:solidFill>
              </a:rPr>
              <a:t>– </a:t>
            </a:r>
            <a:r>
              <a:rPr lang="pt-BR" sz="3000" b="1" dirty="0">
                <a:solidFill>
                  <a:srgbClr val="AC0F2A"/>
                </a:solidFill>
              </a:rPr>
              <a:t>14.935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CURATIVOS – </a:t>
            </a:r>
            <a:r>
              <a:rPr lang="pt-BR" sz="3000" b="1" dirty="0" smtClean="0">
                <a:solidFill>
                  <a:srgbClr val="AC0F2A"/>
                </a:solidFill>
              </a:rPr>
              <a:t>529</a:t>
            </a:r>
            <a:endParaRPr lang="pt-BR" sz="3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2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34080" y="2998113"/>
            <a:ext cx="37238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 smtClean="0">
                <a:solidFill>
                  <a:srgbClr val="2DA3C5"/>
                </a:solidFill>
              </a:rPr>
              <a:t>INTERNAÇÃO</a:t>
            </a:r>
            <a:endParaRPr lang="pt-BR" sz="5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98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63756092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496000" y="926378"/>
            <a:ext cx="720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rgbClr val="AC0F2A"/>
                </a:solidFill>
              </a:rPr>
              <a:t>TOTAL </a:t>
            </a:r>
            <a:r>
              <a:rPr lang="pt-BR" sz="4000" b="1" dirty="0">
                <a:solidFill>
                  <a:srgbClr val="AC0F2A"/>
                </a:solidFill>
              </a:rPr>
              <a:t>NO QUADRIMESTRE = 318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860035623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5114097" y="926378"/>
            <a:ext cx="1963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>
                <a:solidFill>
                  <a:srgbClr val="AC0F2A"/>
                </a:solidFill>
              </a:rPr>
              <a:t>EXAMES</a:t>
            </a:r>
          </a:p>
        </p:txBody>
      </p:sp>
    </p:spTree>
    <p:extLst>
      <p:ext uri="{BB962C8B-B14F-4D97-AF65-F5344CB8AC3E}">
        <p14:creationId xmlns:p14="http://schemas.microsoft.com/office/powerpoint/2010/main" val="294196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585568947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09708" y="926378"/>
            <a:ext cx="89725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TRANSFUSÃO DE </a:t>
            </a:r>
            <a:r>
              <a:rPr lang="pt-BR" sz="4000" b="1" dirty="0" smtClean="0">
                <a:solidFill>
                  <a:srgbClr val="AC0F2A"/>
                </a:solidFill>
              </a:rPr>
              <a:t>HEMÁCIAS</a:t>
            </a:r>
            <a:r>
              <a:rPr lang="pt-BR" sz="4000" b="1" dirty="0">
                <a:solidFill>
                  <a:srgbClr val="AC0F2A"/>
                </a:solidFill>
              </a:rPr>
              <a:t> –</a:t>
            </a:r>
            <a:r>
              <a:rPr lang="pt-BR" sz="4000" b="1" dirty="0" smtClean="0">
                <a:solidFill>
                  <a:srgbClr val="AC0F2A"/>
                </a:solidFill>
              </a:rPr>
              <a:t> TOTAL </a:t>
            </a:r>
            <a:r>
              <a:rPr lang="pt-BR" sz="4000" b="1" dirty="0">
                <a:solidFill>
                  <a:srgbClr val="AC0F2A"/>
                </a:solidFill>
              </a:rPr>
              <a:t>= 53</a:t>
            </a:r>
          </a:p>
        </p:txBody>
      </p:sp>
    </p:spTree>
    <p:extLst>
      <p:ext uri="{BB962C8B-B14F-4D97-AF65-F5344CB8AC3E}">
        <p14:creationId xmlns:p14="http://schemas.microsoft.com/office/powerpoint/2010/main" val="352653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15623" y="3075057"/>
            <a:ext cx="41607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 smtClean="0">
                <a:solidFill>
                  <a:srgbClr val="2DA3C5"/>
                </a:solidFill>
              </a:rPr>
              <a:t>MATERNIDADE</a:t>
            </a:r>
            <a:endParaRPr lang="pt-BR" sz="5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0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626489857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5173664" y="928962"/>
            <a:ext cx="1844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>
                <a:solidFill>
                  <a:srgbClr val="AC0F2A"/>
                </a:solidFill>
              </a:rPr>
              <a:t>PARTOS</a:t>
            </a:r>
          </a:p>
        </p:txBody>
      </p:sp>
    </p:spTree>
    <p:extLst>
      <p:ext uri="{BB962C8B-B14F-4D97-AF65-F5344CB8AC3E}">
        <p14:creationId xmlns:p14="http://schemas.microsoft.com/office/powerpoint/2010/main" val="111059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62134" y="3075057"/>
            <a:ext cx="64677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 smtClean="0">
                <a:solidFill>
                  <a:srgbClr val="2DA3C5"/>
                </a:solidFill>
              </a:rPr>
              <a:t>DEMAIS INFORMAÇÕES</a:t>
            </a:r>
            <a:endParaRPr lang="pt-BR" sz="5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1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427971897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200398" y="928962"/>
            <a:ext cx="7791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ÓBITOS HOSPITALARES – </a:t>
            </a:r>
            <a:r>
              <a:rPr lang="pt-BR" sz="4000" b="1" dirty="0" smtClean="0">
                <a:solidFill>
                  <a:srgbClr val="AC0F2A"/>
                </a:solidFill>
              </a:rPr>
              <a:t>TOTAL </a:t>
            </a:r>
            <a:r>
              <a:rPr lang="pt-BR" sz="4000" b="1" dirty="0">
                <a:solidFill>
                  <a:srgbClr val="AC0F2A"/>
                </a:solidFill>
              </a:rPr>
              <a:t>= 39</a:t>
            </a:r>
          </a:p>
        </p:txBody>
      </p:sp>
    </p:spTree>
    <p:extLst>
      <p:ext uri="{BB962C8B-B14F-4D97-AF65-F5344CB8AC3E}">
        <p14:creationId xmlns:p14="http://schemas.microsoft.com/office/powerpoint/2010/main" val="94710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142916" y="2998113"/>
            <a:ext cx="59061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OBRIGADO A TODOS!</a:t>
            </a:r>
          </a:p>
        </p:txBody>
      </p:sp>
    </p:spTree>
    <p:extLst>
      <p:ext uri="{BB962C8B-B14F-4D97-AF65-F5344CB8AC3E}">
        <p14:creationId xmlns:p14="http://schemas.microsoft.com/office/powerpoint/2010/main" val="244008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5846</TotalTime>
  <Words>198</Words>
  <Application>Microsoft Office PowerPoint</Application>
  <PresentationFormat>Widescreen</PresentationFormat>
  <Paragraphs>96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340</cp:revision>
  <dcterms:created xsi:type="dcterms:W3CDTF">2018-09-25T19:20:22Z</dcterms:created>
  <dcterms:modified xsi:type="dcterms:W3CDTF">2023-05-24T17:37:03Z</dcterms:modified>
</cp:coreProperties>
</file>