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  <p:sldId id="287" r:id="rId3"/>
    <p:sldId id="283" r:id="rId4"/>
    <p:sldId id="258" r:id="rId5"/>
    <p:sldId id="289" r:id="rId6"/>
    <p:sldId id="260" r:id="rId7"/>
    <p:sldId id="291" r:id="rId8"/>
    <p:sldId id="268" r:id="rId9"/>
    <p:sldId id="290" r:id="rId10"/>
    <p:sldId id="284" r:id="rId11"/>
    <p:sldId id="262" r:id="rId12"/>
    <p:sldId id="281" r:id="rId13"/>
    <p:sldId id="264" r:id="rId14"/>
    <p:sldId id="272" r:id="rId15"/>
    <p:sldId id="286" r:id="rId16"/>
    <p:sldId id="285" r:id="rId17"/>
    <p:sldId id="288" r:id="rId18"/>
    <p:sldId id="273" r:id="rId19"/>
    <p:sldId id="279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F2A"/>
    <a:srgbClr val="2DA3C5"/>
    <a:srgbClr val="9E1B32"/>
    <a:srgbClr val="CC13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558" autoAdjust="0"/>
    <p:restoredTop sz="94643"/>
  </p:normalViewPr>
  <p:slideViewPr>
    <p:cSldViewPr snapToGrid="0" snapToObjects="1">
      <p:cViewPr varScale="1">
        <p:scale>
          <a:sx n="103" d="100"/>
          <a:sy n="103" d="100"/>
        </p:scale>
        <p:origin x="96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CLÍNICO GERAL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2731334408019993E-17"/>
                  <c:y val="-2.3880549616177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FC6-41E2-9492-977B239DEB7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2.1227155214379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FC6-41E2-9492-977B239DEB7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5555555555554534E-3"/>
                  <c:y val="-5.30678880359491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FC6-41E2-9492-977B239DEB7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2.1227155214379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FC6-41E2-9492-977B239DEB7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3928</c:v>
                </c:pt>
                <c:pt idx="1">
                  <c:v>3986</c:v>
                </c:pt>
                <c:pt idx="2">
                  <c:v>5088</c:v>
                </c:pt>
                <c:pt idx="3">
                  <c:v>5465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PEDIATRIA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891951006124233E-2"/>
                  <c:y val="-1.8949623531388082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1CAAE31-AF6C-48F3-B746-A604DA74331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4444444444444391E-2"/>
                  <c:y val="-2.1227155214379644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691F3140-BDB9-459F-BB8C-E7CDA3CCE2C7}" type="VALUE">
                      <a:rPr lang="en-US" sz="2800" b="1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4.3055555555555555E-2"/>
                  <c:y val="-2.6533944017974553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A37B9A2-1CB3-4F8A-B281-4D80BB816177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4.4444553805774278E-2"/>
                  <c:y val="-2.7860432290180225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solidFill>
                            <a:srgbClr val="9E1B32"/>
                          </a:solidFill>
                        </a:ln>
                        <a:solidFill>
                          <a:srgbClr val="9E1B32"/>
                        </a:solidFill>
                      </a:defRPr>
                    </a:pPr>
                    <a:fld id="{0411D278-98C2-424A-B7A9-90C71CD729B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solidFill>
                              <a:srgbClr val="9E1B32"/>
                            </a:solidFill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A0C-447D-A9AD-EE439C25AE3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90000" tIns="46800" rIns="90000" bIns="46800" anchor="ctr">
                <a:noAutofit/>
              </a:bodyPr>
              <a:lstStyle/>
              <a:p>
                <a:pPr>
                  <a:defRPr>
                    <a:ln w="9525">
                      <a:solidFill>
                        <a:srgbClr val="9E1B32"/>
                      </a:solidFill>
                    </a:ln>
                    <a:solidFill>
                      <a:srgbClr val="9E1B32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827</c:v>
                </c:pt>
                <c:pt idx="1">
                  <c:v>1040</c:v>
                </c:pt>
                <c:pt idx="2">
                  <c:v>1561</c:v>
                </c:pt>
                <c:pt idx="3">
                  <c:v>1973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1A0C-447D-A9AD-EE439C25AE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45371488"/>
        <c:axId val="-45370944"/>
        <c:axId val="0"/>
      </c:bar3DChart>
      <c:catAx>
        <c:axId val="-453714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45370944"/>
        <c:crosses val="autoZero"/>
        <c:auto val="1"/>
        <c:lblAlgn val="ctr"/>
        <c:lblOffset val="100"/>
        <c:noMultiLvlLbl val="0"/>
      </c:catAx>
      <c:valAx>
        <c:axId val="-4537094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4537148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1679</c:v>
                </c:pt>
                <c:pt idx="1">
                  <c:v>1760</c:v>
                </c:pt>
                <c:pt idx="2">
                  <c:v>2173</c:v>
                </c:pt>
                <c:pt idx="3">
                  <c:v>2465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45370400"/>
        <c:axId val="-45379648"/>
        <c:axId val="0"/>
      </c:bar3DChart>
      <c:catAx>
        <c:axId val="-45370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45379648"/>
        <c:crosses val="autoZero"/>
        <c:auto val="1"/>
        <c:lblAlgn val="ctr"/>
        <c:lblOffset val="100"/>
        <c:noMultiLvlLbl val="0"/>
      </c:catAx>
      <c:valAx>
        <c:axId val="-45379648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-453704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AMBULATÓRIO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43</c:v>
                </c:pt>
                <c:pt idx="1">
                  <c:v>46</c:v>
                </c:pt>
                <c:pt idx="2">
                  <c:v>47</c:v>
                </c:pt>
                <c:pt idx="3">
                  <c:v>43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PRONTO SOCORRO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87</c:v>
                </c:pt>
                <c:pt idx="1">
                  <c:v>91</c:v>
                </c:pt>
                <c:pt idx="2">
                  <c:v>85</c:v>
                </c:pt>
                <c:pt idx="3">
                  <c:v>89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45379104"/>
        <c:axId val="-45378560"/>
        <c:axId val="0"/>
      </c:bar3DChart>
      <c:catAx>
        <c:axId val="-453791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45378560"/>
        <c:crosses val="autoZero"/>
        <c:auto val="1"/>
        <c:lblAlgn val="ctr"/>
        <c:lblOffset val="100"/>
        <c:noMultiLvlLbl val="0"/>
      </c:catAx>
      <c:valAx>
        <c:axId val="-4537856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4537910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59</c:v>
                </c:pt>
                <c:pt idx="1">
                  <c:v>57</c:v>
                </c:pt>
                <c:pt idx="2">
                  <c:v>43</c:v>
                </c:pt>
                <c:pt idx="3">
                  <c:v>63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121530336"/>
        <c:axId val="-44229280"/>
        <c:axId val="0"/>
      </c:bar3DChart>
      <c:catAx>
        <c:axId val="-121530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44229280"/>
        <c:crosses val="autoZero"/>
        <c:auto val="1"/>
        <c:lblAlgn val="ctr"/>
        <c:lblOffset val="100"/>
        <c:noMultiLvlLbl val="0"/>
      </c:catAx>
      <c:valAx>
        <c:axId val="-44229280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-1215303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LAQUEADURA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8</c:v>
                </c:pt>
                <c:pt idx="1">
                  <c:v>4</c:v>
                </c:pt>
                <c:pt idx="2">
                  <c:v>4</c:v>
                </c:pt>
                <c:pt idx="3">
                  <c:v>6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VASECTOMIA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1417632"/>
        <c:axId val="-21423072"/>
        <c:axId val="0"/>
      </c:bar3DChart>
      <c:catAx>
        <c:axId val="-214176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21423072"/>
        <c:crosses val="autoZero"/>
        <c:auto val="1"/>
        <c:lblAlgn val="ctr"/>
        <c:lblOffset val="100"/>
        <c:noMultiLvlLbl val="0"/>
      </c:catAx>
      <c:valAx>
        <c:axId val="-2142307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2141763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EXTERNO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3"/>
              <c:layout>
                <c:manualLayout>
                  <c:x val="-2.3611111111111215E-2"/>
                  <c:y val="-2.6533944017975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4110</c:v>
                </c:pt>
                <c:pt idx="1">
                  <c:v>4985</c:v>
                </c:pt>
                <c:pt idx="2">
                  <c:v>5750</c:v>
                </c:pt>
                <c:pt idx="3">
                  <c:v>5864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P. ATENDIMENTO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3.472222222222212E-2"/>
                  <c:y val="-2.6533944017974554E-3"/>
                </c:manualLayout>
              </c:layout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2271</c:v>
                </c:pt>
                <c:pt idx="1">
                  <c:v>3227</c:v>
                </c:pt>
                <c:pt idx="2">
                  <c:v>3871</c:v>
                </c:pt>
                <c:pt idx="3">
                  <c:v>4176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INTERNAÇÃO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F29115-B795-4ABD-926D-723A333F42E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72BE719-8251-490A-8435-C9BE2D35E7DE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7B2C5BA-FDFB-491C-9D3A-D3FD4C79EC9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E52C0E3-1F35-40F5-8124-EFDA6FB6B9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440</c:v>
                </c:pt>
                <c:pt idx="1">
                  <c:v>397</c:v>
                </c:pt>
                <c:pt idx="2">
                  <c:v>170</c:v>
                </c:pt>
                <c:pt idx="3">
                  <c:v>288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44224384"/>
        <c:axId val="-44227648"/>
        <c:axId val="0"/>
      </c:bar3DChart>
      <c:catAx>
        <c:axId val="-442243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44227648"/>
        <c:crosses val="autoZero"/>
        <c:auto val="1"/>
        <c:lblAlgn val="ctr"/>
        <c:lblOffset val="100"/>
        <c:noMultiLvlLbl val="0"/>
      </c:catAx>
      <c:valAx>
        <c:axId val="-4422764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4422438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EXTERNO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93</c:v>
                </c:pt>
                <c:pt idx="1">
                  <c:v>137</c:v>
                </c:pt>
                <c:pt idx="2">
                  <c:v>135</c:v>
                </c:pt>
                <c:pt idx="3">
                  <c:v>149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P. ATENDIMENTO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878</c:v>
                </c:pt>
                <c:pt idx="1">
                  <c:v>1006</c:v>
                </c:pt>
                <c:pt idx="2">
                  <c:v>1297</c:v>
                </c:pt>
                <c:pt idx="3">
                  <c:v>1138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INTERNAÇÃO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F29115-B795-4ABD-926D-723A333F42E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72BE719-8251-490A-8435-C9BE2D35E7DE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7B2C5BA-FDFB-491C-9D3A-D3FD4C79EC9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E52C0E3-1F35-40F5-8124-EFDA6FB6B9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43</c:v>
                </c:pt>
                <c:pt idx="1">
                  <c:v>31</c:v>
                </c:pt>
                <c:pt idx="2">
                  <c:v>14</c:v>
                </c:pt>
                <c:pt idx="3">
                  <c:v>18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44230368"/>
        <c:axId val="-44218400"/>
        <c:axId val="0"/>
      </c:bar3DChart>
      <c:catAx>
        <c:axId val="-442303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44218400"/>
        <c:crosses val="autoZero"/>
        <c:auto val="1"/>
        <c:lblAlgn val="ctr"/>
        <c:lblOffset val="100"/>
        <c:noMultiLvlLbl val="0"/>
      </c:catAx>
      <c:valAx>
        <c:axId val="-4421840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4423036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ELETROCARDIOGRAMA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267</c:v>
                </c:pt>
                <c:pt idx="1">
                  <c:v>227</c:v>
                </c:pt>
                <c:pt idx="2">
                  <c:v>237</c:v>
                </c:pt>
                <c:pt idx="3">
                  <c:v>160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TOCOCARDIOGRAFIA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121</c:v>
                </c:pt>
                <c:pt idx="1">
                  <c:v>79</c:v>
                </c:pt>
                <c:pt idx="2">
                  <c:v>93</c:v>
                </c:pt>
                <c:pt idx="3">
                  <c:v>61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44221120"/>
        <c:axId val="-44217312"/>
        <c:axId val="0"/>
      </c:bar3DChart>
      <c:catAx>
        <c:axId val="-442211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44217312"/>
        <c:crosses val="autoZero"/>
        <c:auto val="1"/>
        <c:lblAlgn val="ctr"/>
        <c:lblOffset val="100"/>
        <c:noMultiLvlLbl val="0"/>
      </c:catAx>
      <c:valAx>
        <c:axId val="-4421731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4422112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MÉDICA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36</c:v>
                </c:pt>
                <c:pt idx="1">
                  <c:v>31</c:v>
                </c:pt>
                <c:pt idx="2">
                  <c:v>23</c:v>
                </c:pt>
                <c:pt idx="3">
                  <c:v>35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OBSTÉTRICA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225229658792656E-2"/>
                  <c:y val="4.9309260847891136E-3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1CAAE31-AF6C-48F3-B746-A604DA74331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847112860892389E-2"/>
                      <c:h val="0.1144511380554839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1666666666666666E-3"/>
                  <c:y val="-4.8645002081738262E-17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691F3140-BDB9-459F-BB8C-E7CDA3CCE2C7}" type="VALUE">
                      <a:rPr lang="en-US" sz="2800" b="1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5693350831146108E-2"/>
                      <c:h val="9.8530771644699214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A37B9A2-1CB3-4F8A-B281-4D80BB816177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A0C-447D-A9AD-EE439C25AE3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2.777832458442593E-3"/>
                  <c:y val="-3.9799871383496555E-3"/>
                </c:manualLayout>
              </c:layout>
              <c:tx>
                <c:rich>
                  <a:bodyPr/>
                  <a:lstStyle/>
                  <a:p>
                    <a:fld id="{0411D278-98C2-424A-B7A9-90C71CD729BA}" type="VALUE">
                      <a:rPr lang="en-US" sz="2800" b="1" dirty="0">
                        <a:ln w="9525">
                          <a:noFill/>
                        </a:ln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986001749781276E-2"/>
                      <c:h val="9.0570588439306834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90000" tIns="46800" rIns="90000" bIns="46800" anchor="ctr">
                <a:noAutofit/>
              </a:bodyPr>
              <a:lstStyle/>
              <a:p>
                <a:pPr>
                  <a:defRPr>
                    <a:ln w="9525">
                      <a:solidFill>
                        <a:srgbClr val="9E1B32"/>
                      </a:solidFill>
                    </a:ln>
                    <a:solidFill>
                      <a:srgbClr val="9E1B32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21</c:v>
                </c:pt>
                <c:pt idx="1">
                  <c:v>22</c:v>
                </c:pt>
                <c:pt idx="2">
                  <c:v>12</c:v>
                </c:pt>
                <c:pt idx="3">
                  <c:v>17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1A0C-447D-A9AD-EE439C25AE32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CIRÚRGICA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07C451-4639-4766-98D0-0785E4B04DA7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7DDEC9C-5C4C-457B-AA1C-0791956E96E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9.7222222222222224E-3"/>
                  <c:y val="0"/>
                </c:manualLayout>
              </c:layout>
              <c:tx>
                <c:rich>
                  <a:bodyPr/>
                  <a:lstStyle/>
                  <a:p>
                    <a:fld id="{5BFBB60F-B365-4805-B832-61A8FB935A12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9664A00-8795-4731-A0BC-A0A29380A40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14</c:v>
                </c:pt>
                <c:pt idx="1">
                  <c:v>17</c:v>
                </c:pt>
                <c:pt idx="2">
                  <c:v>15</c:v>
                </c:pt>
                <c:pt idx="3">
                  <c:v>14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1A0C-447D-A9AD-EE439C25AE32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PEDIATRA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472E00F7-55FF-4BD3-B456-8455F572FFDC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327948A-1B14-4CFC-8AB1-F09065C4260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8.3333333333333332E-3"/>
                  <c:y val="0"/>
                </c:manualLayout>
              </c:layout>
              <c:tx>
                <c:rich>
                  <a:bodyPr/>
                  <a:lstStyle/>
                  <a:p>
                    <a:fld id="{C3707E45-21F3-409B-96C6-D52055EF1D1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BE102ED-6DA1-472A-A2AD-B2BDCAD78605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Plan1!$E$2:$E$5</c:f>
              <c:numCache>
                <c:formatCode>#,##0</c:formatCode>
                <c:ptCount val="4"/>
                <c:pt idx="0">
                  <c:v>5</c:v>
                </c:pt>
                <c:pt idx="1">
                  <c:v>10</c:v>
                </c:pt>
                <c:pt idx="2">
                  <c:v>4</c:v>
                </c:pt>
                <c:pt idx="3">
                  <c:v>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1A0C-447D-A9AD-EE439C25AE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44222752"/>
        <c:axId val="-44224928"/>
        <c:axId val="0"/>
      </c:bar3DChart>
      <c:catAx>
        <c:axId val="-442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44224928"/>
        <c:crosses val="autoZero"/>
        <c:auto val="1"/>
        <c:lblAlgn val="ctr"/>
        <c:lblOffset val="100"/>
        <c:noMultiLvlLbl val="0"/>
      </c:catAx>
      <c:valAx>
        <c:axId val="-4422492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4422275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10</c:v>
                </c:pt>
                <c:pt idx="1">
                  <c:v>14</c:v>
                </c:pt>
                <c:pt idx="2">
                  <c:v>8</c:v>
                </c:pt>
                <c:pt idx="3">
                  <c:v>9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44217856"/>
        <c:axId val="-44215680"/>
        <c:axId val="0"/>
      </c:bar3DChart>
      <c:catAx>
        <c:axId val="-44217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44215680"/>
        <c:crosses val="autoZero"/>
        <c:auto val="1"/>
        <c:lblAlgn val="ctr"/>
        <c:lblOffset val="100"/>
        <c:noMultiLvlLbl val="0"/>
      </c:catAx>
      <c:valAx>
        <c:axId val="-44215680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-442178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PILAR DO SUL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24</c:v>
                </c:pt>
                <c:pt idx="1">
                  <c:v>26</c:v>
                </c:pt>
                <c:pt idx="2">
                  <c:v>27</c:v>
                </c:pt>
                <c:pt idx="3">
                  <c:v>24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DEMAIS CIDADES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14</c:v>
                </c:pt>
                <c:pt idx="1">
                  <c:v>12</c:v>
                </c:pt>
                <c:pt idx="2">
                  <c:v>10</c:v>
                </c:pt>
                <c:pt idx="3">
                  <c:v>8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44220576"/>
        <c:axId val="-44225472"/>
        <c:axId val="0"/>
      </c:bar3DChart>
      <c:catAx>
        <c:axId val="-442205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44225472"/>
        <c:crosses val="autoZero"/>
        <c:auto val="1"/>
        <c:lblAlgn val="ctr"/>
        <c:lblOffset val="100"/>
        <c:noMultiLvlLbl val="0"/>
      </c:catAx>
      <c:valAx>
        <c:axId val="-4422547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4422057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0505152"/>
        <c:axId val="-20507328"/>
        <c:axId val="0"/>
      </c:bar3DChart>
      <c:catAx>
        <c:axId val="-20505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20507328"/>
        <c:crosses val="autoZero"/>
        <c:auto val="1"/>
        <c:lblAlgn val="ctr"/>
        <c:lblOffset val="100"/>
        <c:noMultiLvlLbl val="0"/>
      </c:catAx>
      <c:valAx>
        <c:axId val="-20507328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-205051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054814" y="3075057"/>
            <a:ext cx="608237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AUDIÊNCIA PÚBLICA </a:t>
            </a:r>
          </a:p>
          <a:p>
            <a:pPr algn="ctr"/>
            <a:r>
              <a:rPr lang="pt-BR" sz="4000" b="1" dirty="0">
                <a:solidFill>
                  <a:srgbClr val="2DA3C5"/>
                </a:solidFill>
              </a:rPr>
              <a:t>SAÚDE</a:t>
            </a:r>
          </a:p>
          <a:p>
            <a:pPr algn="ctr"/>
            <a:endParaRPr lang="pt-BR" sz="4000" b="1" dirty="0">
              <a:solidFill>
                <a:srgbClr val="2DA3C5"/>
              </a:solidFill>
            </a:endParaRPr>
          </a:p>
          <a:p>
            <a:pPr algn="ctr"/>
            <a:r>
              <a:rPr lang="pt-BR" sz="4000" b="1" dirty="0">
                <a:solidFill>
                  <a:srgbClr val="2DA3C5"/>
                </a:solidFill>
              </a:rPr>
              <a:t>1</a:t>
            </a:r>
            <a:r>
              <a:rPr lang="pt-BR" sz="4000" b="1" dirty="0" smtClean="0">
                <a:solidFill>
                  <a:srgbClr val="2DA3C5"/>
                </a:solidFill>
              </a:rPr>
              <a:t>º </a:t>
            </a:r>
            <a:r>
              <a:rPr lang="pt-BR" sz="4000" b="1" dirty="0">
                <a:solidFill>
                  <a:srgbClr val="2DA3C5"/>
                </a:solidFill>
              </a:rPr>
              <a:t>QUADRIMESTRE DE </a:t>
            </a:r>
            <a:r>
              <a:rPr lang="pt-BR" sz="4000" b="1" dirty="0" smtClean="0">
                <a:solidFill>
                  <a:srgbClr val="2DA3C5"/>
                </a:solidFill>
              </a:rPr>
              <a:t>2024</a:t>
            </a:r>
            <a:endParaRPr lang="pt-BR" sz="4000" b="1" dirty="0">
              <a:solidFill>
                <a:srgbClr val="2DA3C5"/>
              </a:solidFill>
            </a:endParaRPr>
          </a:p>
          <a:p>
            <a:pPr algn="ctr"/>
            <a:endParaRPr lang="pt-BR" sz="4000" b="1" dirty="0">
              <a:solidFill>
                <a:srgbClr val="2DA3C5"/>
              </a:solidFill>
            </a:endParaRPr>
          </a:p>
          <a:p>
            <a:pPr algn="ctr"/>
            <a:r>
              <a:rPr lang="pt-BR" sz="1600" b="1" dirty="0">
                <a:solidFill>
                  <a:srgbClr val="2DA3C5"/>
                </a:solidFill>
              </a:rPr>
              <a:t>APRESENTAÇÃO: 27 </a:t>
            </a:r>
            <a:r>
              <a:rPr lang="pt-BR" sz="1600" b="1">
                <a:solidFill>
                  <a:srgbClr val="2DA3C5"/>
                </a:solidFill>
              </a:rPr>
              <a:t>DE </a:t>
            </a:r>
            <a:r>
              <a:rPr lang="pt-BR" sz="1600" b="1" smtClean="0">
                <a:solidFill>
                  <a:srgbClr val="2DA3C5"/>
                </a:solidFill>
              </a:rPr>
              <a:t>MAIO </a:t>
            </a:r>
            <a:r>
              <a:rPr lang="pt-BR" sz="1600" b="1" dirty="0">
                <a:solidFill>
                  <a:srgbClr val="2DA3C5"/>
                </a:solidFill>
              </a:rPr>
              <a:t>DE </a:t>
            </a:r>
            <a:r>
              <a:rPr lang="pt-BR" sz="1600" b="1" dirty="0" smtClean="0">
                <a:solidFill>
                  <a:srgbClr val="2DA3C5"/>
                </a:solidFill>
              </a:rPr>
              <a:t>2024</a:t>
            </a:r>
            <a:endParaRPr lang="pt-BR" sz="16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938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435111" y="3075057"/>
            <a:ext cx="53217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PRONTO ATENDIMENTO</a:t>
            </a:r>
          </a:p>
        </p:txBody>
      </p:sp>
    </p:spTree>
    <p:extLst>
      <p:ext uri="{BB962C8B-B14F-4D97-AF65-F5344CB8AC3E}">
        <p14:creationId xmlns:p14="http://schemas.microsoft.com/office/powerpoint/2010/main" val="1600216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674650469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3624" y="932688"/>
            <a:ext cx="63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CONSULTAS – TOTAL = 23.868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57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401523694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18404" y="921464"/>
            <a:ext cx="65551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OBSERVAÇÃO – TOTAL = 8.077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214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538341036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467554" y="928962"/>
            <a:ext cx="92568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ATENDIMENTO ORTOPEDICO – TOTAL= 531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483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655782994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062026" y="920814"/>
            <a:ext cx="8067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PEQUENAS CIRURGIAS – TOTAL = 222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811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286891660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467554" y="928962"/>
            <a:ext cx="96875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 smtClean="0">
                <a:solidFill>
                  <a:srgbClr val="AC0F2A"/>
                </a:solidFill>
              </a:rPr>
              <a:t>LAQUEADURAS E VASECTOMIAS</a:t>
            </a:r>
            <a:r>
              <a:rPr lang="pt-BR" sz="4000" b="1" dirty="0" smtClean="0">
                <a:solidFill>
                  <a:srgbClr val="AC0F2A"/>
                </a:solidFill>
              </a:rPr>
              <a:t> </a:t>
            </a:r>
            <a:r>
              <a:rPr lang="pt-BR" sz="4000" b="1" dirty="0">
                <a:solidFill>
                  <a:srgbClr val="AC0F2A"/>
                </a:solidFill>
              </a:rPr>
              <a:t>– TOTAL</a:t>
            </a:r>
            <a:r>
              <a:rPr lang="pt-BR" sz="4000" b="1">
                <a:solidFill>
                  <a:srgbClr val="AC0F2A"/>
                </a:solidFill>
              </a:rPr>
              <a:t>= </a:t>
            </a:r>
            <a:r>
              <a:rPr lang="pt-BR" sz="4000" b="1" smtClean="0">
                <a:solidFill>
                  <a:srgbClr val="AC0F2A"/>
                </a:solidFill>
              </a:rPr>
              <a:t>28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864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683174518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486020" y="926378"/>
            <a:ext cx="9219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LABORATORIAIS – TOTAL = </a:t>
            </a:r>
            <a:r>
              <a:rPr lang="pt-BR" sz="4000" b="1" dirty="0" smtClean="0">
                <a:solidFill>
                  <a:srgbClr val="AC0F2A"/>
                </a:solidFill>
              </a:rPr>
              <a:t>35.549</a:t>
            </a:r>
          </a:p>
        </p:txBody>
      </p:sp>
    </p:spTree>
    <p:extLst>
      <p:ext uri="{BB962C8B-B14F-4D97-AF65-F5344CB8AC3E}">
        <p14:creationId xmlns:p14="http://schemas.microsoft.com/office/powerpoint/2010/main" val="372319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018793364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486020" y="926378"/>
            <a:ext cx="88185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RADIOLOGICOS – TOTAL </a:t>
            </a:r>
            <a:r>
              <a:rPr lang="pt-BR" sz="4000" b="1">
                <a:solidFill>
                  <a:srgbClr val="AC0F2A"/>
                </a:solidFill>
              </a:rPr>
              <a:t>= </a:t>
            </a:r>
            <a:r>
              <a:rPr lang="pt-BR" sz="4000" b="1" smtClean="0">
                <a:solidFill>
                  <a:srgbClr val="AC0F2A"/>
                </a:solidFill>
              </a:rPr>
              <a:t>4.939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273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486940555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63961" y="952011"/>
            <a:ext cx="66003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PROCEDIMENTOS ADICIONAIS</a:t>
            </a:r>
          </a:p>
        </p:txBody>
      </p:sp>
    </p:spTree>
    <p:extLst>
      <p:ext uri="{BB962C8B-B14F-4D97-AF65-F5344CB8AC3E}">
        <p14:creationId xmlns:p14="http://schemas.microsoft.com/office/powerpoint/2010/main" val="2941966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821048" y="920165"/>
            <a:ext cx="88095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     TOTAL DE PROCEDIMENTOS = 126.632</a:t>
            </a:r>
            <a:endParaRPr lang="pt-BR" sz="4000" dirty="0">
              <a:solidFill>
                <a:srgbClr val="AC0F2A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="" xmlns:a16="http://schemas.microsoft.com/office/drawing/2014/main" id="{72749BE4-6275-497D-89AB-835C93443BBA}"/>
              </a:ext>
            </a:extLst>
          </p:cNvPr>
          <p:cNvSpPr txBox="1"/>
          <p:nvPr/>
        </p:nvSpPr>
        <p:spPr>
          <a:xfrm>
            <a:off x="696000" y="1866869"/>
            <a:ext cx="10800000" cy="378565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CONSULTAS – </a:t>
            </a:r>
            <a:r>
              <a:rPr lang="pt-BR" sz="3000" b="1" dirty="0">
                <a:solidFill>
                  <a:srgbClr val="AC0F2A"/>
                </a:solidFill>
              </a:rPr>
              <a:t>23.868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ATEN. ORTOPEDICO – </a:t>
            </a:r>
            <a:r>
              <a:rPr lang="pt-BR" sz="3000" b="1" dirty="0">
                <a:solidFill>
                  <a:srgbClr val="AC0F2A"/>
                </a:solidFill>
              </a:rPr>
              <a:t>531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OBSERVAÇÃO – </a:t>
            </a:r>
            <a:r>
              <a:rPr lang="pt-BR" sz="3000" b="1" dirty="0">
                <a:solidFill>
                  <a:srgbClr val="AC0F2A"/>
                </a:solidFill>
              </a:rPr>
              <a:t>8.077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PEQUENAS CIRURGIAS – </a:t>
            </a:r>
            <a:r>
              <a:rPr lang="pt-BR" sz="3000" b="1" dirty="0">
                <a:solidFill>
                  <a:srgbClr val="AC0F2A"/>
                </a:solidFill>
              </a:rPr>
              <a:t>203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INALAÇÃO – </a:t>
            </a:r>
            <a:r>
              <a:rPr lang="pt-BR" sz="3000" b="1" dirty="0">
                <a:solidFill>
                  <a:srgbClr val="AC0F2A"/>
                </a:solidFill>
              </a:rPr>
              <a:t>615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RAIO X – </a:t>
            </a:r>
            <a:r>
              <a:rPr lang="pt-BR" sz="3000" b="1" dirty="0">
                <a:solidFill>
                  <a:srgbClr val="AC0F2A"/>
                </a:solidFill>
              </a:rPr>
              <a:t>4.750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EXAMES LAB. INT. – </a:t>
            </a:r>
            <a:r>
              <a:rPr lang="pt-BR" sz="3000" b="1" dirty="0">
                <a:solidFill>
                  <a:srgbClr val="AC0F2A"/>
                </a:solidFill>
              </a:rPr>
              <a:t>13.674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3000" b="1" dirty="0">
              <a:solidFill>
                <a:srgbClr val="2DA3C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EXAMES LAB. EXT. – </a:t>
            </a:r>
            <a:r>
              <a:rPr lang="pt-BR" sz="3000" b="1" dirty="0">
                <a:solidFill>
                  <a:srgbClr val="AC0F2A"/>
                </a:solidFill>
              </a:rPr>
              <a:t>35.549</a:t>
            </a:r>
            <a:r>
              <a:rPr lang="pt-BR" sz="3000" b="1" dirty="0" smtClean="0">
                <a:solidFill>
                  <a:srgbClr val="2DA3C5"/>
                </a:solidFill>
              </a:rPr>
              <a:t> </a:t>
            </a:r>
            <a:endParaRPr lang="pt-BR" sz="3000" b="1" dirty="0">
              <a:solidFill>
                <a:srgbClr val="2DA3C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ECG – </a:t>
            </a:r>
            <a:r>
              <a:rPr lang="pt-BR" sz="3000" b="1" dirty="0">
                <a:solidFill>
                  <a:srgbClr val="AC0F2A"/>
                </a:solidFill>
              </a:rPr>
              <a:t>891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TRIAGEM – </a:t>
            </a:r>
            <a:r>
              <a:rPr lang="pt-BR" sz="3000" b="1" dirty="0">
                <a:solidFill>
                  <a:srgbClr val="AC0F2A"/>
                </a:solidFill>
              </a:rPr>
              <a:t>21.267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EMISSÕES OTO. – </a:t>
            </a:r>
            <a:r>
              <a:rPr lang="pt-BR" sz="3000" b="1" dirty="0">
                <a:solidFill>
                  <a:srgbClr val="AC0F2A"/>
                </a:solidFill>
              </a:rPr>
              <a:t>81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TOCOCARDIO – </a:t>
            </a:r>
            <a:r>
              <a:rPr lang="pt-BR" sz="3000" b="1" dirty="0">
                <a:solidFill>
                  <a:srgbClr val="AC0F2A"/>
                </a:solidFill>
              </a:rPr>
              <a:t>354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APLICAÇÃO DE MEDIC. – </a:t>
            </a:r>
            <a:r>
              <a:rPr lang="pt-BR" sz="3000" b="1" dirty="0">
                <a:solidFill>
                  <a:srgbClr val="AC0F2A"/>
                </a:solidFill>
              </a:rPr>
              <a:t>16.083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CURATIVOS – </a:t>
            </a:r>
            <a:r>
              <a:rPr lang="pt-BR" sz="3000" b="1" dirty="0">
                <a:solidFill>
                  <a:srgbClr val="AC0F2A"/>
                </a:solidFill>
              </a:rPr>
              <a:t>689</a:t>
            </a:r>
          </a:p>
        </p:txBody>
      </p:sp>
    </p:spTree>
    <p:extLst>
      <p:ext uri="{BB962C8B-B14F-4D97-AF65-F5344CB8AC3E}">
        <p14:creationId xmlns:p14="http://schemas.microsoft.com/office/powerpoint/2010/main" val="114022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07452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234080" y="2998113"/>
            <a:ext cx="372384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INTERNAÇÃO</a:t>
            </a:r>
          </a:p>
        </p:txBody>
      </p:sp>
    </p:spTree>
    <p:extLst>
      <p:ext uri="{BB962C8B-B14F-4D97-AF65-F5344CB8AC3E}">
        <p14:creationId xmlns:p14="http://schemas.microsoft.com/office/powerpoint/2010/main" val="2172985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4057641665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496000" y="926378"/>
            <a:ext cx="720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TOTAL NO QUADRIMESTRE = 283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489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879562554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609708" y="926378"/>
            <a:ext cx="89725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TRANSFUSÃO DE HEMÁCIAS – TOTAL = 41</a:t>
            </a:r>
          </a:p>
        </p:txBody>
      </p:sp>
    </p:spTree>
    <p:extLst>
      <p:ext uri="{BB962C8B-B14F-4D97-AF65-F5344CB8AC3E}">
        <p14:creationId xmlns:p14="http://schemas.microsoft.com/office/powerpoint/2010/main" val="3526530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015623" y="3075057"/>
            <a:ext cx="416075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MATERNIDADE</a:t>
            </a:r>
          </a:p>
        </p:txBody>
      </p:sp>
    </p:spTree>
    <p:extLst>
      <p:ext uri="{BB962C8B-B14F-4D97-AF65-F5344CB8AC3E}">
        <p14:creationId xmlns:p14="http://schemas.microsoft.com/office/powerpoint/2010/main" val="4224709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346405864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5173664" y="928962"/>
            <a:ext cx="1844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PARTOS</a:t>
            </a:r>
          </a:p>
        </p:txBody>
      </p:sp>
    </p:spTree>
    <p:extLst>
      <p:ext uri="{BB962C8B-B14F-4D97-AF65-F5344CB8AC3E}">
        <p14:creationId xmlns:p14="http://schemas.microsoft.com/office/powerpoint/2010/main" val="1110595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862134" y="3075057"/>
            <a:ext cx="646773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DEMAIS INFORMAÇÕES</a:t>
            </a:r>
          </a:p>
        </p:txBody>
      </p:sp>
    </p:spTree>
    <p:extLst>
      <p:ext uri="{BB962C8B-B14F-4D97-AF65-F5344CB8AC3E}">
        <p14:creationId xmlns:p14="http://schemas.microsoft.com/office/powerpoint/2010/main" val="1028319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979474039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200398" y="928962"/>
            <a:ext cx="7791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ÓBITOS HOSPITALARES – TOTAL = 9</a:t>
            </a:r>
          </a:p>
        </p:txBody>
      </p:sp>
    </p:spTree>
    <p:extLst>
      <p:ext uri="{BB962C8B-B14F-4D97-AF65-F5344CB8AC3E}">
        <p14:creationId xmlns:p14="http://schemas.microsoft.com/office/powerpoint/2010/main" val="9471035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07452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142916" y="2998113"/>
            <a:ext cx="59061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OBRIGADO A TODOS!</a:t>
            </a:r>
          </a:p>
        </p:txBody>
      </p:sp>
    </p:spTree>
    <p:extLst>
      <p:ext uri="{BB962C8B-B14F-4D97-AF65-F5344CB8AC3E}">
        <p14:creationId xmlns:p14="http://schemas.microsoft.com/office/powerpoint/2010/main" val="24400839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6123</TotalTime>
  <Words>199</Words>
  <Application>Microsoft Office PowerPoint</Application>
  <PresentationFormat>Widescreen</PresentationFormat>
  <Paragraphs>87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372</cp:revision>
  <dcterms:created xsi:type="dcterms:W3CDTF">2018-09-25T19:20:22Z</dcterms:created>
  <dcterms:modified xsi:type="dcterms:W3CDTF">2024-05-27T18:22:17Z</dcterms:modified>
</cp:coreProperties>
</file>