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87" r:id="rId3"/>
    <p:sldId id="283" r:id="rId4"/>
    <p:sldId id="258" r:id="rId5"/>
    <p:sldId id="289" r:id="rId6"/>
    <p:sldId id="293" r:id="rId7"/>
    <p:sldId id="291" r:id="rId8"/>
    <p:sldId id="268" r:id="rId9"/>
    <p:sldId id="290" r:id="rId10"/>
    <p:sldId id="284" r:id="rId11"/>
    <p:sldId id="262" r:id="rId12"/>
    <p:sldId id="281" r:id="rId13"/>
    <p:sldId id="264" r:id="rId14"/>
    <p:sldId id="272" r:id="rId15"/>
    <p:sldId id="286" r:id="rId16"/>
    <p:sldId id="285" r:id="rId17"/>
    <p:sldId id="288" r:id="rId18"/>
    <p:sldId id="273" r:id="rId19"/>
  </p:sldIdLst>
  <p:sldSz cx="12192000" cy="6858000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1B32"/>
    <a:srgbClr val="AC0F2A"/>
    <a:srgbClr val="2DA3C5"/>
    <a:srgbClr val="CC1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82" autoAdjust="0"/>
    <p:restoredTop sz="94643"/>
  </p:normalViewPr>
  <p:slideViewPr>
    <p:cSldViewPr snapToGrid="0" snapToObjects="1">
      <p:cViewPr varScale="1">
        <p:scale>
          <a:sx n="110" d="100"/>
          <a:sy n="110" d="100"/>
        </p:scale>
        <p:origin x="2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CLÍNICO GERAL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731334408019993E-17"/>
                  <c:y val="-2.388054961617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FC6-41E2-9492-977B239DEB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2.1227155214379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FC6-41E2-9492-977B239DEB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5555555555554534E-3"/>
                  <c:y val="-5.30678880359491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FC6-41E2-9492-977B239DEB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2.1227155214379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FC6-41E2-9492-977B239DEB7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4413</c:v>
                </c:pt>
                <c:pt idx="1">
                  <c:v>4177</c:v>
                </c:pt>
                <c:pt idx="2">
                  <c:v>4641</c:v>
                </c:pt>
                <c:pt idx="3">
                  <c:v>4662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PEDIATRIA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891951006124233E-2"/>
                  <c:y val="-1.8949623531388082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4444444444444391E-2"/>
                  <c:y val="-2.1227155214379644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4.3055555555555555E-2"/>
                  <c:y val="-2.6533944017974553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4444553805774278E-2"/>
                  <c:y val="-2.7860432290180225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solidFill>
                            <a:srgbClr val="9E1B32"/>
                          </a:solidFill>
                        </a:ln>
                        <a:solidFill>
                          <a:srgbClr val="9E1B32"/>
                        </a:solidFill>
                      </a:defRPr>
                    </a:pPr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solidFill>
                              <a:srgbClr val="9E1B32"/>
                            </a:solidFill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944</c:v>
                </c:pt>
                <c:pt idx="1">
                  <c:v>1026</c:v>
                </c:pt>
                <c:pt idx="2">
                  <c:v>1485</c:v>
                </c:pt>
                <c:pt idx="3">
                  <c:v>1719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66268960"/>
        <c:axId val="266262432"/>
        <c:axId val="0"/>
      </c:bar3DChart>
      <c:catAx>
        <c:axId val="2662689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66262432"/>
        <c:crosses val="autoZero"/>
        <c:auto val="1"/>
        <c:lblAlgn val="ctr"/>
        <c:lblOffset val="100"/>
        <c:noMultiLvlLbl val="0"/>
      </c:catAx>
      <c:valAx>
        <c:axId val="26626243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6626896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1966</c:v>
                </c:pt>
                <c:pt idx="1">
                  <c:v>1803</c:v>
                </c:pt>
                <c:pt idx="2">
                  <c:v>1846</c:v>
                </c:pt>
                <c:pt idx="3">
                  <c:v>2012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6270048"/>
        <c:axId val="266273312"/>
        <c:axId val="0"/>
      </c:bar3DChart>
      <c:catAx>
        <c:axId val="266270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66273312"/>
        <c:crosses val="autoZero"/>
        <c:auto val="1"/>
        <c:lblAlgn val="ctr"/>
        <c:lblOffset val="100"/>
        <c:noMultiLvlLbl val="0"/>
      </c:catAx>
      <c:valAx>
        <c:axId val="26627331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662700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AMBULATÓRIO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47</c:v>
                </c:pt>
                <c:pt idx="1">
                  <c:v>48</c:v>
                </c:pt>
                <c:pt idx="2">
                  <c:v>49</c:v>
                </c:pt>
                <c:pt idx="3">
                  <c:v>40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PRONTO SOCORRO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96</c:v>
                </c:pt>
                <c:pt idx="1">
                  <c:v>90</c:v>
                </c:pt>
                <c:pt idx="2">
                  <c:v>71</c:v>
                </c:pt>
                <c:pt idx="3">
                  <c:v>76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66266240"/>
        <c:axId val="266260256"/>
        <c:axId val="0"/>
      </c:bar3DChart>
      <c:catAx>
        <c:axId val="2662662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66260256"/>
        <c:crosses val="autoZero"/>
        <c:auto val="1"/>
        <c:lblAlgn val="ctr"/>
        <c:lblOffset val="100"/>
        <c:noMultiLvlLbl val="0"/>
      </c:catAx>
      <c:valAx>
        <c:axId val="26626025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6626624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PEQ. CIR.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76</c:v>
                </c:pt>
                <c:pt idx="1">
                  <c:v>57</c:v>
                </c:pt>
                <c:pt idx="2">
                  <c:v>81</c:v>
                </c:pt>
                <c:pt idx="3">
                  <c:v>74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ELETIVA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66267328"/>
        <c:axId val="266273856"/>
        <c:axId val="0"/>
      </c:bar3DChart>
      <c:catAx>
        <c:axId val="2662673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66273856"/>
        <c:crosses val="autoZero"/>
        <c:auto val="1"/>
        <c:lblAlgn val="ctr"/>
        <c:lblOffset val="100"/>
        <c:noMultiLvlLbl val="0"/>
      </c:catAx>
      <c:valAx>
        <c:axId val="26627385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6626732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LAQUEADURA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</c:v>
                </c:pt>
                <c:pt idx="1">
                  <c:v>5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VASECTOMIA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58957680"/>
        <c:axId val="258957136"/>
        <c:axId val="0"/>
      </c:bar3DChart>
      <c:catAx>
        <c:axId val="2589576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58957136"/>
        <c:crosses val="autoZero"/>
        <c:auto val="1"/>
        <c:lblAlgn val="ctr"/>
        <c:lblOffset val="100"/>
        <c:noMultiLvlLbl val="0"/>
      </c:catAx>
      <c:valAx>
        <c:axId val="25895713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5895768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3"/>
              <c:layout>
                <c:manualLayout>
                  <c:x val="-1.805555555555555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528-45E3-B44C-3E93B0D3422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5408</c:v>
                </c:pt>
                <c:pt idx="1">
                  <c:v>6768</c:v>
                </c:pt>
                <c:pt idx="2">
                  <c:v>7419</c:v>
                </c:pt>
                <c:pt idx="3">
                  <c:v>5573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P. ATENDIMENTO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3055555555555451E-2"/>
                  <c:y val="-5.3067888035949109E-3"/>
                </c:manualLayout>
              </c:layout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2849</c:v>
                </c:pt>
                <c:pt idx="1">
                  <c:v>3631</c:v>
                </c:pt>
                <c:pt idx="2">
                  <c:v>3637</c:v>
                </c:pt>
                <c:pt idx="3">
                  <c:v>3894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INTERNAÇÃO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256</c:v>
                </c:pt>
                <c:pt idx="1">
                  <c:v>348</c:v>
                </c:pt>
                <c:pt idx="2">
                  <c:v>412</c:v>
                </c:pt>
                <c:pt idx="3">
                  <c:v>361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66270592"/>
        <c:axId val="266271136"/>
        <c:axId val="0"/>
      </c:bar3DChart>
      <c:catAx>
        <c:axId val="2662705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66271136"/>
        <c:crosses val="autoZero"/>
        <c:auto val="1"/>
        <c:lblAlgn val="ctr"/>
        <c:lblOffset val="100"/>
        <c:noMultiLvlLbl val="0"/>
      </c:catAx>
      <c:valAx>
        <c:axId val="26627113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6627059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100</c:v>
                </c:pt>
                <c:pt idx="1">
                  <c:v>107</c:v>
                </c:pt>
                <c:pt idx="2">
                  <c:v>108</c:v>
                </c:pt>
                <c:pt idx="3">
                  <c:v>129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P. ATENDIMENTO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915</c:v>
                </c:pt>
                <c:pt idx="1">
                  <c:v>915</c:v>
                </c:pt>
                <c:pt idx="2">
                  <c:v>1084</c:v>
                </c:pt>
                <c:pt idx="3">
                  <c:v>1190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INTERNAÇÃO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21</c:v>
                </c:pt>
                <c:pt idx="1">
                  <c:v>24</c:v>
                </c:pt>
                <c:pt idx="2">
                  <c:v>35</c:v>
                </c:pt>
                <c:pt idx="3">
                  <c:v>23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58949520"/>
        <c:axId val="291684512"/>
        <c:axId val="0"/>
      </c:bar3DChart>
      <c:catAx>
        <c:axId val="2589495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91684512"/>
        <c:crosses val="autoZero"/>
        <c:auto val="1"/>
        <c:lblAlgn val="ctr"/>
        <c:lblOffset val="100"/>
        <c:noMultiLvlLbl val="0"/>
      </c:catAx>
      <c:valAx>
        <c:axId val="29168451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5894952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ELETROCARDIOGRAMA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127</c:v>
                </c:pt>
                <c:pt idx="1">
                  <c:v>148</c:v>
                </c:pt>
                <c:pt idx="2">
                  <c:v>152</c:v>
                </c:pt>
                <c:pt idx="3">
                  <c:v>134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TOCOCARDIOGRAFIA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71</c:v>
                </c:pt>
                <c:pt idx="1">
                  <c:v>59</c:v>
                </c:pt>
                <c:pt idx="2">
                  <c:v>62</c:v>
                </c:pt>
                <c:pt idx="3">
                  <c:v>68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91678528"/>
        <c:axId val="291677984"/>
        <c:axId val="0"/>
      </c:bar3DChart>
      <c:catAx>
        <c:axId val="2916785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91677984"/>
        <c:crosses val="autoZero"/>
        <c:auto val="1"/>
        <c:lblAlgn val="ctr"/>
        <c:lblOffset val="100"/>
        <c:noMultiLvlLbl val="0"/>
      </c:catAx>
      <c:valAx>
        <c:axId val="29167798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9167852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MÉDICA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47</c:v>
                </c:pt>
                <c:pt idx="1">
                  <c:v>51</c:v>
                </c:pt>
                <c:pt idx="2">
                  <c:v>31</c:v>
                </c:pt>
                <c:pt idx="3">
                  <c:v>66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OBSTÉTRICA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225229658792656E-2"/>
                  <c:y val="4.9309260847891136E-3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847112860892389E-2"/>
                      <c:h val="0.1144511380554839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1666666666666666E-3"/>
                  <c:y val="-4.8645002081738262E-17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5693350831146108E-2"/>
                      <c:h val="9.8530771644699214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7778324584426949E-3"/>
                  <c:y val="-1.7246959147336982E-2"/>
                </c:manualLayout>
              </c:layout>
              <c:tx>
                <c:rich>
                  <a:bodyPr/>
                  <a:lstStyle/>
                  <a:p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986001749781276E-2"/>
                      <c:h val="9.0570588439306834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17</c:v>
                </c:pt>
                <c:pt idx="1">
                  <c:v>30</c:v>
                </c:pt>
                <c:pt idx="2">
                  <c:v>22</c:v>
                </c:pt>
                <c:pt idx="3">
                  <c:v>31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CIRÚRGICA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E607C451-4639-4766-98D0-0785E4B04DA7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F7DDEC9C-5C4C-457B-AA1C-0791956E96E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9.7222222222222224E-3"/>
                  <c:y val="0"/>
                </c:manualLayout>
              </c:layout>
              <c:tx>
                <c:rich>
                  <a:bodyPr/>
                  <a:lstStyle/>
                  <a:p>
                    <a:fld id="{5BFBB60F-B365-4805-B832-61A8FB935A12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F9664A00-8795-4731-A0BC-A0A29380A40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10</c:v>
                </c:pt>
                <c:pt idx="1">
                  <c:v>37</c:v>
                </c:pt>
                <c:pt idx="2">
                  <c:v>19</c:v>
                </c:pt>
                <c:pt idx="3">
                  <c:v>14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1A0C-447D-A9AD-EE439C25AE32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PEDIATRA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72E00F7-55FF-4BD3-B456-8455F572FFDC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3327948A-1B14-4CFC-8AB1-F09065C4260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8.3333333333333332E-3"/>
                  <c:y val="0"/>
                </c:manualLayout>
              </c:layout>
              <c:tx>
                <c:rich>
                  <a:bodyPr/>
                  <a:lstStyle/>
                  <a:p>
                    <a:fld id="{C3707E45-21F3-409B-96C6-D52055EF1D1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4BE102ED-6DA1-472A-A2AD-B2BDCAD78605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1A0C-447D-A9AD-EE439C25AE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Plan1!$E$2:$E$5</c:f>
              <c:numCache>
                <c:formatCode>#,##0</c:formatCode>
                <c:ptCount val="4"/>
                <c:pt idx="0">
                  <c:v>2</c:v>
                </c:pt>
                <c:pt idx="1">
                  <c:v>3</c:v>
                </c:pt>
                <c:pt idx="2">
                  <c:v>7</c:v>
                </c:pt>
                <c:pt idx="3">
                  <c:v>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91675264"/>
        <c:axId val="291683424"/>
        <c:axId val="0"/>
      </c:bar3DChart>
      <c:catAx>
        <c:axId val="2916752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91683424"/>
        <c:crosses val="autoZero"/>
        <c:auto val="1"/>
        <c:lblAlgn val="ctr"/>
        <c:lblOffset val="100"/>
        <c:noMultiLvlLbl val="0"/>
      </c:catAx>
      <c:valAx>
        <c:axId val="29168342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9167526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91672000"/>
        <c:axId val="291673088"/>
        <c:axId val="0"/>
      </c:bar3DChart>
      <c:catAx>
        <c:axId val="291672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91673088"/>
        <c:crosses val="autoZero"/>
        <c:auto val="1"/>
        <c:lblAlgn val="ctr"/>
        <c:lblOffset val="100"/>
        <c:noMultiLvlLbl val="0"/>
      </c:catAx>
      <c:valAx>
        <c:axId val="291673088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916720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PILAR DO SUL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26</c:v>
                </c:pt>
                <c:pt idx="1">
                  <c:v>23</c:v>
                </c:pt>
                <c:pt idx="2">
                  <c:v>24</c:v>
                </c:pt>
                <c:pt idx="3">
                  <c:v>28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DEMAIS CIDADES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11</c:v>
                </c:pt>
                <c:pt idx="1">
                  <c:v>13</c:v>
                </c:pt>
                <c:pt idx="2">
                  <c:v>11</c:v>
                </c:pt>
                <c:pt idx="3">
                  <c:v>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91674720"/>
        <c:axId val="291682880"/>
        <c:axId val="0"/>
      </c:bar3DChart>
      <c:catAx>
        <c:axId val="2916747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91682880"/>
        <c:crosses val="autoZero"/>
        <c:auto val="1"/>
        <c:lblAlgn val="ctr"/>
        <c:lblOffset val="100"/>
        <c:noMultiLvlLbl val="0"/>
      </c:catAx>
      <c:valAx>
        <c:axId val="29168288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9167472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</c:v>
                </c:pt>
                <c:pt idx="1">
                  <c:v>6</c:v>
                </c:pt>
                <c:pt idx="2">
                  <c:v>2</c:v>
                </c:pt>
                <c:pt idx="3">
                  <c:v>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91680160"/>
        <c:axId val="291670912"/>
        <c:axId val="0"/>
      </c:bar3DChart>
      <c:catAx>
        <c:axId val="291680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91670912"/>
        <c:crosses val="autoZero"/>
        <c:auto val="1"/>
        <c:lblAlgn val="ctr"/>
        <c:lblOffset val="100"/>
        <c:noMultiLvlLbl val="0"/>
      </c:catAx>
      <c:valAx>
        <c:axId val="29167091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916801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054814" y="3075057"/>
            <a:ext cx="608237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AUDIÊNCIA PÚBLICA </a:t>
            </a: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SAÚDE</a:t>
            </a:r>
          </a:p>
          <a:p>
            <a:pPr algn="ctr"/>
            <a:endParaRPr lang="pt-BR" sz="4000" b="1" dirty="0">
              <a:solidFill>
                <a:srgbClr val="2DA3C5"/>
              </a:solidFill>
            </a:endParaRP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1º QUADRIMESTRE DE 2025</a:t>
            </a:r>
          </a:p>
          <a:p>
            <a:pPr algn="ctr"/>
            <a:endParaRPr lang="pt-BR" sz="40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938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749" y="32600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435111" y="3429000"/>
            <a:ext cx="53217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PRONTO ATENDIMENTO</a:t>
            </a:r>
          </a:p>
        </p:txBody>
      </p:sp>
    </p:spTree>
    <p:extLst>
      <p:ext uri="{BB962C8B-B14F-4D97-AF65-F5344CB8AC3E}">
        <p14:creationId xmlns:p14="http://schemas.microsoft.com/office/powerpoint/2010/main" val="1600216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4213331963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3624" y="932688"/>
            <a:ext cx="63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CONSULTAS – TOTAL = 23.067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57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78727099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18404" y="921464"/>
            <a:ext cx="6555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OBSERVAÇÃO – TOTAL = 7.627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14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912368416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37710" y="928962"/>
            <a:ext cx="95165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ATENDIMENTO ORTOPEDICO – </a:t>
            </a:r>
            <a:r>
              <a:rPr lang="pt-BR" sz="4000" b="1" dirty="0" smtClean="0">
                <a:solidFill>
                  <a:srgbClr val="AC0F2A"/>
                </a:solidFill>
              </a:rPr>
              <a:t>TOTAL = </a:t>
            </a:r>
            <a:r>
              <a:rPr lang="pt-BR" sz="4000" b="1" dirty="0">
                <a:solidFill>
                  <a:srgbClr val="AC0F2A"/>
                </a:solidFill>
              </a:rPr>
              <a:t>517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483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737559573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616857" y="928962"/>
            <a:ext cx="89582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 smtClean="0">
                <a:solidFill>
                  <a:srgbClr val="AC0F2A"/>
                </a:solidFill>
              </a:rPr>
              <a:t>PEQUENAS CIR. E ELETIVAS – TOTAL = 308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491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558649699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194530" y="928962"/>
            <a:ext cx="98029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LAQUEADURAS E VASECTOMIAS – </a:t>
            </a:r>
            <a:r>
              <a:rPr lang="pt-BR" sz="4000" b="1" dirty="0" smtClean="0">
                <a:solidFill>
                  <a:srgbClr val="AC0F2A"/>
                </a:solidFill>
              </a:rPr>
              <a:t>TOTAL = 20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86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715444177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86020" y="926378"/>
            <a:ext cx="9219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LABORATORIAIS – TOTAL = 40.556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9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142487326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686716" y="926378"/>
            <a:ext cx="88185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RADIOLOGICOS – TOTAL = 4.651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273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753551491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263203" y="884363"/>
            <a:ext cx="96655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PROCEDIMENTOS ADICIONAIS – TOTAL </a:t>
            </a:r>
            <a:r>
              <a:rPr lang="pt-BR" sz="4000" b="1" dirty="0" smtClean="0">
                <a:solidFill>
                  <a:srgbClr val="AC0F2A"/>
                </a:solidFill>
              </a:rPr>
              <a:t>= 821</a:t>
            </a:r>
            <a:endParaRPr lang="pt-BR" sz="4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966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691205" y="920165"/>
            <a:ext cx="8809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     TOTAL DE PROCEDIMENTOS = </a:t>
            </a:r>
            <a:r>
              <a:rPr lang="pt-BR" sz="4000" b="1" dirty="0" smtClean="0">
                <a:solidFill>
                  <a:srgbClr val="AC0F2A"/>
                </a:solidFill>
              </a:rPr>
              <a:t>117.374</a:t>
            </a:r>
            <a:endParaRPr lang="pt-BR" sz="4000" dirty="0">
              <a:solidFill>
                <a:srgbClr val="AC0F2A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="" xmlns:a16="http://schemas.microsoft.com/office/drawing/2014/main" id="{72749BE4-6275-497D-89AB-835C93443BBA}"/>
              </a:ext>
            </a:extLst>
          </p:cNvPr>
          <p:cNvSpPr txBox="1"/>
          <p:nvPr/>
        </p:nvSpPr>
        <p:spPr>
          <a:xfrm>
            <a:off x="696000" y="1866869"/>
            <a:ext cx="10800000" cy="384720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CONSULTAS – </a:t>
            </a:r>
            <a:r>
              <a:rPr lang="pt-BR" sz="3200" b="1" dirty="0">
                <a:solidFill>
                  <a:srgbClr val="AC0F2A"/>
                </a:solidFill>
              </a:rPr>
              <a:t>23.067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OBSERVAÇÃO – </a:t>
            </a:r>
            <a:r>
              <a:rPr lang="pt-BR" sz="3200" b="1" dirty="0">
                <a:solidFill>
                  <a:srgbClr val="AC0F2A"/>
                </a:solidFill>
              </a:rPr>
              <a:t>7.627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ATEN. ORTOPEDICO – </a:t>
            </a:r>
            <a:r>
              <a:rPr lang="pt-BR" sz="3000" b="1" dirty="0">
                <a:solidFill>
                  <a:srgbClr val="AC0F2A"/>
                </a:solidFill>
              </a:rPr>
              <a:t>517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PEQUENAS CIRURGIAS – </a:t>
            </a:r>
            <a:r>
              <a:rPr lang="pt-BR" sz="3000" b="1" dirty="0" smtClean="0">
                <a:solidFill>
                  <a:srgbClr val="AC0F2A"/>
                </a:solidFill>
              </a:rPr>
              <a:t>308</a:t>
            </a:r>
            <a:endParaRPr lang="pt-BR" sz="3000" b="1" dirty="0">
              <a:solidFill>
                <a:srgbClr val="AC0F2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LAQUEADURAS – </a:t>
            </a:r>
            <a:r>
              <a:rPr lang="pt-BR" sz="3000" b="1" dirty="0" smtClean="0">
                <a:solidFill>
                  <a:srgbClr val="9E1B32"/>
                </a:solidFill>
              </a:rPr>
              <a:t>14</a:t>
            </a:r>
            <a:endParaRPr lang="pt-BR" sz="3000" b="1" dirty="0">
              <a:solidFill>
                <a:srgbClr val="2DA3C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VASECTOMIAS – </a:t>
            </a:r>
            <a:r>
              <a:rPr lang="pt-BR" sz="3000" b="1" dirty="0">
                <a:solidFill>
                  <a:srgbClr val="9E1B32"/>
                </a:solidFill>
              </a:rPr>
              <a:t>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EXAMES LAB. – </a:t>
            </a:r>
            <a:r>
              <a:rPr lang="pt-BR" sz="3000" b="1" dirty="0">
                <a:solidFill>
                  <a:srgbClr val="9E1B32"/>
                </a:solidFill>
              </a:rPr>
              <a:t>40.556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RAIO X – </a:t>
            </a:r>
            <a:r>
              <a:rPr lang="pt-BR" sz="3000" b="1" dirty="0">
                <a:solidFill>
                  <a:srgbClr val="AC0F2A"/>
                </a:solidFill>
              </a:rPr>
              <a:t>4.651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ECG – </a:t>
            </a:r>
            <a:r>
              <a:rPr lang="pt-BR" sz="3000" b="1" dirty="0">
                <a:solidFill>
                  <a:srgbClr val="AC0F2A"/>
                </a:solidFill>
              </a:rPr>
              <a:t>561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TOCOCARDIO – </a:t>
            </a:r>
            <a:r>
              <a:rPr lang="pt-BR" sz="3000" b="1" dirty="0">
                <a:solidFill>
                  <a:srgbClr val="AC0F2A"/>
                </a:solidFill>
              </a:rPr>
              <a:t>260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INALAÇÃO – </a:t>
            </a:r>
            <a:r>
              <a:rPr lang="pt-BR" sz="3000" b="1" dirty="0">
                <a:solidFill>
                  <a:srgbClr val="AC0F2A"/>
                </a:solidFill>
              </a:rPr>
              <a:t>783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TRIAGEM – </a:t>
            </a:r>
            <a:r>
              <a:rPr lang="pt-BR" sz="3000" b="1" dirty="0">
                <a:solidFill>
                  <a:srgbClr val="AC0F2A"/>
                </a:solidFill>
              </a:rPr>
              <a:t>22.055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EMISSÕES OTO. – </a:t>
            </a:r>
            <a:r>
              <a:rPr lang="pt-BR" sz="3000" b="1" dirty="0">
                <a:solidFill>
                  <a:srgbClr val="AC0F2A"/>
                </a:solidFill>
              </a:rPr>
              <a:t>88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APLICAÇÃO DE MEDIC. – </a:t>
            </a:r>
            <a:r>
              <a:rPr lang="pt-BR" sz="3000" b="1" dirty="0">
                <a:solidFill>
                  <a:srgbClr val="AC0F2A"/>
                </a:solidFill>
              </a:rPr>
              <a:t>16.360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CURATIVOS – </a:t>
            </a:r>
            <a:r>
              <a:rPr lang="pt-BR" sz="3000" b="1" dirty="0">
                <a:solidFill>
                  <a:srgbClr val="AC0F2A"/>
                </a:solidFill>
              </a:rPr>
              <a:t>520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22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07452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234080" y="2998113"/>
            <a:ext cx="37238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INTERNAÇÃO</a:t>
            </a:r>
          </a:p>
        </p:txBody>
      </p:sp>
    </p:spTree>
    <p:extLst>
      <p:ext uri="{BB962C8B-B14F-4D97-AF65-F5344CB8AC3E}">
        <p14:creationId xmlns:p14="http://schemas.microsoft.com/office/powerpoint/2010/main" val="2172985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690736468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496000" y="926378"/>
            <a:ext cx="720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TOTAL NO QUADRIMESTRE = </a:t>
            </a:r>
            <a:r>
              <a:rPr lang="pt-BR" sz="4000" b="1" dirty="0" smtClean="0">
                <a:solidFill>
                  <a:srgbClr val="AC0F2A"/>
                </a:solidFill>
              </a:rPr>
              <a:t>392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89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562353370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609708" y="926378"/>
            <a:ext cx="89725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TRANSFUSÃO DE HEMÁCIAS – TOTAL = </a:t>
            </a:r>
            <a:r>
              <a:rPr lang="pt-BR" sz="4000" b="1" dirty="0" smtClean="0">
                <a:solidFill>
                  <a:srgbClr val="AC0F2A"/>
                </a:solidFill>
              </a:rPr>
              <a:t>11</a:t>
            </a:r>
            <a:endParaRPr lang="pt-BR" sz="4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530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15623" y="3075057"/>
            <a:ext cx="416075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MATERNIDADE</a:t>
            </a:r>
          </a:p>
        </p:txBody>
      </p:sp>
    </p:spTree>
    <p:extLst>
      <p:ext uri="{BB962C8B-B14F-4D97-AF65-F5344CB8AC3E}">
        <p14:creationId xmlns:p14="http://schemas.microsoft.com/office/powerpoint/2010/main" val="4224709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916747528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3641033" y="928962"/>
            <a:ext cx="4909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PARTOS – TOTAL = 145</a:t>
            </a:r>
            <a:endParaRPr lang="pt-BR" sz="4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595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862134" y="3075057"/>
            <a:ext cx="646773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DEMAIS INFORMAÇÕES</a:t>
            </a:r>
          </a:p>
        </p:txBody>
      </p:sp>
    </p:spTree>
    <p:extLst>
      <p:ext uri="{BB962C8B-B14F-4D97-AF65-F5344CB8AC3E}">
        <p14:creationId xmlns:p14="http://schemas.microsoft.com/office/powerpoint/2010/main" val="1028319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352754950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200398" y="928962"/>
            <a:ext cx="7791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ÓBITOS HOSPITALARES – TOTAL = </a:t>
            </a:r>
            <a:r>
              <a:rPr lang="pt-BR" sz="4000" b="1" dirty="0" smtClean="0">
                <a:solidFill>
                  <a:srgbClr val="AC0F2A"/>
                </a:solidFill>
              </a:rPr>
              <a:t>19</a:t>
            </a:r>
            <a:endParaRPr lang="pt-BR" sz="4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1035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7379</TotalTime>
  <Words>217</Words>
  <Application>Microsoft Office PowerPoint</Application>
  <PresentationFormat>Widescreen</PresentationFormat>
  <Paragraphs>105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413</cp:revision>
  <cp:lastPrinted>2025-05-23T11:19:34Z</cp:lastPrinted>
  <dcterms:created xsi:type="dcterms:W3CDTF">2018-09-25T19:20:22Z</dcterms:created>
  <dcterms:modified xsi:type="dcterms:W3CDTF">2025-05-23T11:27:20Z</dcterms:modified>
</cp:coreProperties>
</file>