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81" r:id="rId3"/>
    <p:sldId id="274" r:id="rId4"/>
    <p:sldId id="275" r:id="rId5"/>
    <p:sldId id="276" r:id="rId6"/>
    <p:sldId id="277" r:id="rId7"/>
    <p:sldId id="280" r:id="rId8"/>
    <p:sldId id="278" r:id="rId9"/>
  </p:sldIdLst>
  <p:sldSz cx="12192000" cy="6858000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0F2A"/>
    <a:srgbClr val="2DA3C5"/>
    <a:srgbClr val="9E1B32"/>
    <a:srgbClr val="CC13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643"/>
  </p:normalViewPr>
  <p:slideViewPr>
    <p:cSldViewPr snapToGrid="0" snapToObjects="1">
      <p:cViewPr varScale="1">
        <p:scale>
          <a:sx n="78" d="100"/>
          <a:sy n="78" d="100"/>
        </p:scale>
        <p:origin x="686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991815-8548-45D6-8601-89EF93127894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914BC4-7860-4839-9005-9BDD9AC74E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6429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CC0B8E-DD6E-46C0-A008-BC27DF3A94B6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100E6-3F9F-40E0-AECE-0106BDE2DE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1111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435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6259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55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91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02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8714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92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949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87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1805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342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191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D1049-EB8B-044F-9132-3386B89AB5A1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30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2599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986687" y="4065132"/>
            <a:ext cx="62186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2º QUADRIMESTRE DE 2.022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679103" y="3282631"/>
            <a:ext cx="683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AUDIÊNCIA PÚBLICA DA SAÚDE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3473999" y="5246461"/>
            <a:ext cx="5244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spc="300" dirty="0">
                <a:solidFill>
                  <a:srgbClr val="2DA3C5"/>
                </a:solidFill>
              </a:rPr>
              <a:t>APRESENTAÇÃO: 28 DE SETEMBRO DE 2022</a:t>
            </a:r>
          </a:p>
        </p:txBody>
      </p:sp>
    </p:spTree>
    <p:extLst>
      <p:ext uri="{BB962C8B-B14F-4D97-AF65-F5344CB8AC3E}">
        <p14:creationId xmlns:p14="http://schemas.microsoft.com/office/powerpoint/2010/main" val="219856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2599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654434" y="3282631"/>
            <a:ext cx="48831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BOA NOITE A TODOS !</a:t>
            </a:r>
          </a:p>
        </p:txBody>
      </p:sp>
    </p:spTree>
    <p:extLst>
      <p:ext uri="{BB962C8B-B14F-4D97-AF65-F5344CB8AC3E}">
        <p14:creationId xmlns:p14="http://schemas.microsoft.com/office/powerpoint/2010/main" val="1675032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885007" y="831644"/>
            <a:ext cx="86301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TOTAL DE RECEITAS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/2022</a:t>
            </a:r>
          </a:p>
        </p:txBody>
      </p:sp>
      <p:graphicFrame>
        <p:nvGraphicFramePr>
          <p:cNvPr id="12" name="Tabe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580565"/>
              </p:ext>
            </p:extLst>
          </p:nvPr>
        </p:nvGraphicFramePr>
        <p:xfrm>
          <a:off x="1676874" y="2200256"/>
          <a:ext cx="8822451" cy="3756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2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27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36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5963">
                <a:tc>
                  <a:txBody>
                    <a:bodyPr/>
                    <a:lstStyle/>
                    <a:p>
                      <a:pPr algn="just"/>
                      <a:endParaRPr lang="pt-BR" sz="2600" b="1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pt-BR" sz="2600" b="1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2600" b="1" dirty="0">
                          <a:solidFill>
                            <a:srgbClr val="2DA3C5"/>
                          </a:solidFill>
                        </a:rPr>
                        <a:t>    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737">
                <a:tc>
                  <a:txBody>
                    <a:bodyPr/>
                    <a:lstStyle/>
                    <a:p>
                      <a:pPr algn="just"/>
                      <a:r>
                        <a:rPr lang="pt-BR" sz="2600" b="0" dirty="0">
                          <a:solidFill>
                            <a:srgbClr val="2DA3C5"/>
                          </a:solidFill>
                        </a:rPr>
                        <a:t>CONV. MUNICIPAL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pt-BR" sz="2600" b="0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2600" b="0" dirty="0">
                          <a:solidFill>
                            <a:srgbClr val="2DA3C5"/>
                          </a:solidFill>
                        </a:rPr>
                        <a:t>R$</a:t>
                      </a:r>
                      <a:r>
                        <a:rPr lang="pt-BR" sz="2600" b="0" baseline="0" dirty="0">
                          <a:solidFill>
                            <a:srgbClr val="2DA3C5"/>
                          </a:solidFill>
                        </a:rPr>
                        <a:t> 3.000.000,00</a:t>
                      </a:r>
                      <a:endParaRPr lang="pt-BR" sz="2600" b="0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4737">
                <a:tc>
                  <a:txBody>
                    <a:bodyPr/>
                    <a:lstStyle/>
                    <a:p>
                      <a:pPr algn="just"/>
                      <a:r>
                        <a:rPr lang="pt-BR" sz="2600" b="0" dirty="0">
                          <a:solidFill>
                            <a:srgbClr val="2DA3C5"/>
                          </a:solidFill>
                        </a:rPr>
                        <a:t>CONV.</a:t>
                      </a:r>
                      <a:r>
                        <a:rPr lang="pt-BR" sz="2600" b="0" baseline="0" dirty="0">
                          <a:solidFill>
                            <a:srgbClr val="2DA3C5"/>
                          </a:solidFill>
                        </a:rPr>
                        <a:t> FEDERAL/SUS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600" b="0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600" b="0" dirty="0">
                          <a:solidFill>
                            <a:srgbClr val="2DA3C5"/>
                          </a:solidFill>
                        </a:rPr>
                        <a:t>R$</a:t>
                      </a:r>
                      <a:r>
                        <a:rPr lang="pt-BR" sz="2600" b="0" baseline="0" dirty="0">
                          <a:solidFill>
                            <a:srgbClr val="2DA3C5"/>
                          </a:solidFill>
                        </a:rPr>
                        <a:t> 796.822,68</a:t>
                      </a:r>
                      <a:endParaRPr lang="pt-BR" sz="2600" b="0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737">
                <a:tc>
                  <a:txBody>
                    <a:bodyPr/>
                    <a:lstStyle/>
                    <a:p>
                      <a:pPr algn="just"/>
                      <a:r>
                        <a:rPr lang="pt-BR" sz="2600" b="0" dirty="0">
                          <a:solidFill>
                            <a:srgbClr val="2DA3C5"/>
                          </a:solidFill>
                        </a:rPr>
                        <a:t>EMENDA PARLAMENTAR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600" b="0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600" b="0" dirty="0">
                          <a:solidFill>
                            <a:srgbClr val="2DA3C5"/>
                          </a:solidFill>
                        </a:rPr>
                        <a:t>R$</a:t>
                      </a:r>
                      <a:r>
                        <a:rPr lang="pt-BR" sz="2600" b="0" baseline="0" dirty="0">
                          <a:solidFill>
                            <a:srgbClr val="2DA3C5"/>
                          </a:solidFill>
                        </a:rPr>
                        <a:t> 200.000,00</a:t>
                      </a:r>
                      <a:endParaRPr lang="pt-BR" sz="2600" b="0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4737">
                <a:tc>
                  <a:txBody>
                    <a:bodyPr/>
                    <a:lstStyle/>
                    <a:p>
                      <a:pPr algn="just"/>
                      <a:r>
                        <a:rPr lang="pt-BR" sz="2600" b="0" dirty="0">
                          <a:solidFill>
                            <a:srgbClr val="2DA3C5"/>
                          </a:solidFill>
                        </a:rPr>
                        <a:t>MAIS SANTA CASA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pt-BR" sz="2600" b="0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2600" b="0" dirty="0">
                          <a:solidFill>
                            <a:srgbClr val="2DA3C5"/>
                          </a:solidFill>
                        </a:rPr>
                        <a:t>R$ 27.913,96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4737">
                <a:tc>
                  <a:txBody>
                    <a:bodyPr/>
                    <a:lstStyle/>
                    <a:p>
                      <a:pPr algn="just"/>
                      <a:r>
                        <a:rPr lang="pt-BR" sz="2600" b="0" dirty="0">
                          <a:solidFill>
                            <a:srgbClr val="2DA3C5"/>
                          </a:solidFill>
                        </a:rPr>
                        <a:t> OUTROS*		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pt-BR" sz="2600" b="0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2600" b="0" dirty="0">
                          <a:solidFill>
                            <a:srgbClr val="2DA3C5"/>
                          </a:solidFill>
                        </a:rPr>
                        <a:t>R$ 8.452,16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4737">
                <a:tc>
                  <a:txBody>
                    <a:bodyPr/>
                    <a:lstStyle/>
                    <a:p>
                      <a:pPr algn="just"/>
                      <a:r>
                        <a:rPr lang="pt-BR" sz="2600" b="1" dirty="0">
                          <a:solidFill>
                            <a:srgbClr val="AC0F2A"/>
                          </a:solidFill>
                        </a:rPr>
                        <a:t>TOTAL		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pt-BR" sz="2600" b="1" dirty="0">
                        <a:solidFill>
                          <a:srgbClr val="AC0F2A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2600" b="1" dirty="0">
                          <a:solidFill>
                            <a:srgbClr val="AC0F2A"/>
                          </a:solidFill>
                        </a:rPr>
                        <a:t>R$ 4.033.188,80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3" name="CaixaDeTexto 12"/>
          <p:cNvSpPr txBox="1"/>
          <p:nvPr/>
        </p:nvSpPr>
        <p:spPr>
          <a:xfrm>
            <a:off x="2686740" y="6168542"/>
            <a:ext cx="61256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9E1B32"/>
                </a:solidFill>
              </a:rPr>
              <a:t>	</a:t>
            </a:r>
            <a:r>
              <a:rPr lang="pt-BR" dirty="0"/>
              <a:t>						</a:t>
            </a:r>
          </a:p>
        </p:txBody>
      </p:sp>
    </p:spTree>
    <p:extLst>
      <p:ext uri="{BB962C8B-B14F-4D97-AF65-F5344CB8AC3E}">
        <p14:creationId xmlns:p14="http://schemas.microsoft.com/office/powerpoint/2010/main" val="1186999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882250" y="758946"/>
            <a:ext cx="879311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TOTAL DE DESPESAS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/2022</a:t>
            </a:r>
          </a:p>
          <a:p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185FC189-9DAB-B73E-E136-DDD8CCA70C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7289643"/>
              </p:ext>
            </p:extLst>
          </p:nvPr>
        </p:nvGraphicFramePr>
        <p:xfrm>
          <a:off x="1726392" y="2317953"/>
          <a:ext cx="9665585" cy="4356945"/>
        </p:xfrm>
        <a:graphic>
          <a:graphicData uri="http://schemas.openxmlformats.org/drawingml/2006/table">
            <a:tbl>
              <a:tblPr/>
              <a:tblGrid>
                <a:gridCol w="4424160">
                  <a:extLst>
                    <a:ext uri="{9D8B030D-6E8A-4147-A177-3AD203B41FA5}">
                      <a16:colId xmlns:a16="http://schemas.microsoft.com/office/drawing/2014/main" val="1352359437"/>
                    </a:ext>
                  </a:extLst>
                </a:gridCol>
                <a:gridCol w="1033174">
                  <a:extLst>
                    <a:ext uri="{9D8B030D-6E8A-4147-A177-3AD203B41FA5}">
                      <a16:colId xmlns:a16="http://schemas.microsoft.com/office/drawing/2014/main" val="1823396054"/>
                    </a:ext>
                  </a:extLst>
                </a:gridCol>
                <a:gridCol w="2433507">
                  <a:extLst>
                    <a:ext uri="{9D8B030D-6E8A-4147-A177-3AD203B41FA5}">
                      <a16:colId xmlns:a16="http://schemas.microsoft.com/office/drawing/2014/main" val="3538608136"/>
                    </a:ext>
                  </a:extLst>
                </a:gridCol>
                <a:gridCol w="1774744">
                  <a:extLst>
                    <a:ext uri="{9D8B030D-6E8A-4147-A177-3AD203B41FA5}">
                      <a16:colId xmlns:a16="http://schemas.microsoft.com/office/drawing/2014/main" val="1427491560"/>
                    </a:ext>
                  </a:extLst>
                </a:gridCol>
              </a:tblGrid>
              <a:tr h="625503">
                <a:tc>
                  <a:txBody>
                    <a:bodyPr/>
                    <a:lstStyle/>
                    <a:p>
                      <a:pPr lvl="1" algn="just" fontAlgn="b"/>
                      <a:r>
                        <a:rPr lang="pt-BR" sz="2000" b="0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AGUA/ENERGIA/TELEFONE/GAS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1" algn="just" fontAlgn="b"/>
                      <a:endParaRPr lang="pt-BR" sz="2000" b="1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1" algn="just" fontAlgn="b"/>
                      <a:r>
                        <a:rPr lang="pt-BR" sz="2000" b="1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R$ 110.272,00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1" algn="ctr" fontAlgn="b">
                        <a:lnSpc>
                          <a:spcPct val="100000"/>
                        </a:lnSpc>
                      </a:pPr>
                      <a:endParaRPr lang="pt-BR" sz="2000" b="1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4301275"/>
                  </a:ext>
                </a:extLst>
              </a:tr>
              <a:tr h="560950">
                <a:tc>
                  <a:txBody>
                    <a:bodyPr/>
                    <a:lstStyle/>
                    <a:p>
                      <a:pPr lvl="1" algn="just" fontAlgn="b"/>
                      <a:r>
                        <a:rPr lang="pt-BR" sz="2000" b="0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ASSIST. CONTÁBEIS / JURIDICAS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1" algn="just" fontAlgn="b"/>
                      <a:endParaRPr lang="pt-BR" sz="2000" b="1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1" algn="just" fontAlgn="b"/>
                      <a:r>
                        <a:rPr lang="pt-BR" sz="2000" b="1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R$ 9.360,15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1" algn="ctr" fontAlgn="b">
                        <a:lnSpc>
                          <a:spcPct val="100000"/>
                        </a:lnSpc>
                      </a:pPr>
                      <a:endParaRPr lang="pt-BR" sz="2000" b="1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0360327"/>
                  </a:ext>
                </a:extLst>
              </a:tr>
              <a:tr h="535965">
                <a:tc>
                  <a:txBody>
                    <a:bodyPr/>
                    <a:lstStyle/>
                    <a:p>
                      <a:pPr lvl="1" algn="just" fontAlgn="b"/>
                      <a:r>
                        <a:rPr lang="pt-BR" sz="2000" b="0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DESPESAS COM VEÍCULOS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1" algn="just" fontAlgn="b"/>
                      <a:endParaRPr lang="pt-BR" sz="2000" b="1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1" algn="just" fontAlgn="b"/>
                      <a:r>
                        <a:rPr lang="pt-BR" sz="2000" b="1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R$ 24.457,56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1" algn="ctr" fontAlgn="b">
                        <a:lnSpc>
                          <a:spcPct val="100000"/>
                        </a:lnSpc>
                      </a:pPr>
                      <a:endParaRPr lang="pt-BR" sz="2000" b="1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0480660"/>
                  </a:ext>
                </a:extLst>
              </a:tr>
              <a:tr h="444893">
                <a:tc>
                  <a:txBody>
                    <a:bodyPr/>
                    <a:lstStyle/>
                    <a:p>
                      <a:pPr lvl="1" algn="just" fontAlgn="b"/>
                      <a:r>
                        <a:rPr lang="pt-BR" sz="2000" b="0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EQUIPAMENTOS: IMOBILIZADOS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1" algn="just" fontAlgn="b"/>
                      <a:endParaRPr lang="pt-BR" sz="2000" b="1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1" algn="just" fontAlgn="b"/>
                      <a:r>
                        <a:rPr lang="pt-BR" sz="2000" b="1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R$ 5.172,40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1" algn="ctr" fontAlgn="b">
                        <a:lnSpc>
                          <a:spcPct val="100000"/>
                        </a:lnSpc>
                      </a:pPr>
                      <a:endParaRPr lang="pt-BR" sz="2000" b="1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4460897"/>
                  </a:ext>
                </a:extLst>
              </a:tr>
              <a:tr h="523708">
                <a:tc>
                  <a:txBody>
                    <a:bodyPr/>
                    <a:lstStyle/>
                    <a:p>
                      <a:pPr lvl="1" algn="just" fontAlgn="b"/>
                      <a:r>
                        <a:rPr lang="pt-BR" sz="2000" b="0" i="0" u="none" strike="noStrike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MANUTENÇÃO HOSPITALAR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1" algn="just" fontAlgn="b"/>
                      <a:endParaRPr lang="pt-BR" sz="2000" b="1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1" algn="just" fontAlgn="b"/>
                      <a:r>
                        <a:rPr lang="pt-BR" sz="2000" b="1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R$ 6.016,20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1" algn="ctr" fontAlgn="b">
                        <a:lnSpc>
                          <a:spcPct val="100000"/>
                        </a:lnSpc>
                      </a:pPr>
                      <a:endParaRPr lang="pt-BR" sz="2000" b="1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7617500"/>
                  </a:ext>
                </a:extLst>
              </a:tr>
              <a:tr h="549474">
                <a:tc>
                  <a:txBody>
                    <a:bodyPr/>
                    <a:lstStyle/>
                    <a:p>
                      <a:pPr lvl="1" algn="just" fontAlgn="b"/>
                      <a:r>
                        <a:rPr lang="pt-BR" sz="2000" b="0" i="0" u="none" strike="noStrike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MEDICAMENTOS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1" algn="just" fontAlgn="b"/>
                      <a:endParaRPr lang="pt-BR" sz="2000" b="1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1" algn="just" fontAlgn="b"/>
                      <a:r>
                        <a:rPr lang="pt-BR" sz="2000" b="1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R$ 276.295,31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1" algn="ctr" fontAlgn="b"/>
                      <a:endParaRPr lang="pt-BR" sz="2000" b="1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758975"/>
                  </a:ext>
                </a:extLst>
              </a:tr>
              <a:tr h="558226">
                <a:tc>
                  <a:txBody>
                    <a:bodyPr/>
                    <a:lstStyle/>
                    <a:p>
                      <a:pPr lvl="1" algn="just" fontAlgn="b"/>
                      <a:r>
                        <a:rPr lang="pt-BR" sz="2000" b="0" i="0" u="none" strike="noStrike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OUTRAS DESPESAS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1" algn="just" fontAlgn="b"/>
                      <a:endParaRPr lang="pt-BR" sz="2000" b="1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1" algn="just" fontAlgn="b"/>
                      <a:r>
                        <a:rPr lang="pt-BR" sz="2000" b="1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R$ 21.000,20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1" algn="ctr" fontAlgn="b">
                        <a:lnSpc>
                          <a:spcPct val="100000"/>
                        </a:lnSpc>
                      </a:pPr>
                      <a:endParaRPr lang="pt-BR" sz="2000" b="1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4494407"/>
                  </a:ext>
                </a:extLst>
              </a:tr>
              <a:tr h="558226">
                <a:tc>
                  <a:txBody>
                    <a:bodyPr/>
                    <a:lstStyle/>
                    <a:p>
                      <a:pPr lvl="1" algn="just" fontAlgn="b"/>
                      <a:r>
                        <a:rPr lang="pt-BR" sz="2000" b="0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OUTROS SERVIÇOS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1" algn="just" fontAlgn="b"/>
                      <a:endParaRPr lang="pt-BR" sz="2000" b="1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1" algn="just" fontAlgn="b"/>
                      <a:r>
                        <a:rPr lang="pt-BR" sz="2000" b="1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R$ 256.428,61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1" algn="ctr" fontAlgn="b">
                        <a:lnSpc>
                          <a:spcPct val="100000"/>
                        </a:lnSpc>
                      </a:pPr>
                      <a:endParaRPr lang="pt-BR" sz="2000" b="1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7017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9162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010460" y="647759"/>
            <a:ext cx="879311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TOTAL DE DESPESAS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/2022</a:t>
            </a:r>
          </a:p>
          <a:p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779000"/>
              </p:ext>
            </p:extLst>
          </p:nvPr>
        </p:nvGraphicFramePr>
        <p:xfrm>
          <a:off x="1275307" y="2077800"/>
          <a:ext cx="9641386" cy="4625415"/>
        </p:xfrm>
        <a:graphic>
          <a:graphicData uri="http://schemas.openxmlformats.org/drawingml/2006/table">
            <a:tbl>
              <a:tblPr/>
              <a:tblGrid>
                <a:gridCol w="2222821">
                  <a:extLst>
                    <a:ext uri="{9D8B030D-6E8A-4147-A177-3AD203B41FA5}">
                      <a16:colId xmlns:a16="http://schemas.microsoft.com/office/drawing/2014/main" val="3211330635"/>
                    </a:ext>
                  </a:extLst>
                </a:gridCol>
                <a:gridCol w="1025111">
                  <a:extLst>
                    <a:ext uri="{9D8B030D-6E8A-4147-A177-3AD203B41FA5}">
                      <a16:colId xmlns:a16="http://schemas.microsoft.com/office/drawing/2014/main" val="1062122437"/>
                    </a:ext>
                  </a:extLst>
                </a:gridCol>
                <a:gridCol w="1497263">
                  <a:extLst>
                    <a:ext uri="{9D8B030D-6E8A-4147-A177-3AD203B41FA5}">
                      <a16:colId xmlns:a16="http://schemas.microsoft.com/office/drawing/2014/main" val="2115981762"/>
                    </a:ext>
                  </a:extLst>
                </a:gridCol>
                <a:gridCol w="2969538">
                  <a:extLst>
                    <a:ext uri="{9D8B030D-6E8A-4147-A177-3AD203B41FA5}">
                      <a16:colId xmlns:a16="http://schemas.microsoft.com/office/drawing/2014/main" val="2218123102"/>
                    </a:ext>
                  </a:extLst>
                </a:gridCol>
                <a:gridCol w="40640">
                  <a:extLst>
                    <a:ext uri="{9D8B030D-6E8A-4147-A177-3AD203B41FA5}">
                      <a16:colId xmlns:a16="http://schemas.microsoft.com/office/drawing/2014/main" val="4239942493"/>
                    </a:ext>
                  </a:extLst>
                </a:gridCol>
                <a:gridCol w="1886013">
                  <a:extLst>
                    <a:ext uri="{9D8B030D-6E8A-4147-A177-3AD203B41FA5}">
                      <a16:colId xmlns:a16="http://schemas.microsoft.com/office/drawing/2014/main" val="3674515681"/>
                    </a:ext>
                  </a:extLst>
                </a:gridCol>
              </a:tblGrid>
              <a:tr h="403723">
                <a:tc gridSpan="3">
                  <a:txBody>
                    <a:bodyPr/>
                    <a:lstStyle/>
                    <a:p>
                      <a:pPr lvl="2" algn="just" fontAlgn="b">
                        <a:lnSpc>
                          <a:spcPct val="200000"/>
                        </a:lnSpc>
                      </a:pPr>
                      <a:r>
                        <a:rPr lang="pt-BR" sz="2000" b="0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PRODUTOS ALIMENTÍCIOS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2" algn="just" fontAlgn="b">
                        <a:lnSpc>
                          <a:spcPct val="200000"/>
                        </a:lnSpc>
                      </a:pPr>
                      <a:r>
                        <a:rPr lang="pt-BR" sz="2000" b="1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R$ 59.470,43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just" fontAlgn="b">
                        <a:lnSpc>
                          <a:spcPct val="200000"/>
                        </a:lnSpc>
                      </a:pPr>
                      <a:endParaRPr lang="pt-BR" sz="2000" b="0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just" fontAlgn="b">
                        <a:lnSpc>
                          <a:spcPct val="200000"/>
                        </a:lnSpc>
                      </a:pPr>
                      <a:endParaRPr lang="pt-BR" sz="2000" b="1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6448985"/>
                  </a:ext>
                </a:extLst>
              </a:tr>
              <a:tr h="403723">
                <a:tc gridSpan="3">
                  <a:txBody>
                    <a:bodyPr/>
                    <a:lstStyle/>
                    <a:p>
                      <a:pPr lvl="2" algn="just" fontAlgn="b">
                        <a:lnSpc>
                          <a:spcPct val="200000"/>
                        </a:lnSpc>
                      </a:pPr>
                      <a:r>
                        <a:rPr lang="pt-BR" sz="2000" b="0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PRODUTOS DE HIGIENE/LIMPEZA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2" algn="just" fontAlgn="b">
                        <a:lnSpc>
                          <a:spcPct val="200000"/>
                        </a:lnSpc>
                      </a:pPr>
                      <a:r>
                        <a:rPr lang="pt-BR" sz="2000" b="1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R$ 35.918,45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just" fontAlgn="b">
                        <a:lnSpc>
                          <a:spcPct val="200000"/>
                        </a:lnSpc>
                      </a:pPr>
                      <a:endParaRPr lang="pt-BR" sz="2000" b="0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just" fontAlgn="b">
                        <a:lnSpc>
                          <a:spcPct val="200000"/>
                        </a:lnSpc>
                      </a:pPr>
                      <a:endParaRPr lang="pt-BR" sz="2000" b="1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2804559"/>
                  </a:ext>
                </a:extLst>
              </a:tr>
              <a:tr h="403723">
                <a:tc gridSpan="3">
                  <a:txBody>
                    <a:bodyPr/>
                    <a:lstStyle/>
                    <a:p>
                      <a:pPr lvl="2" algn="just" fontAlgn="b">
                        <a:lnSpc>
                          <a:spcPct val="200000"/>
                        </a:lnSpc>
                      </a:pPr>
                      <a:r>
                        <a:rPr lang="pt-BR" sz="2000" b="0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PRODUTOS HOSPITALARES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2" algn="just" fontAlgn="b">
                        <a:lnSpc>
                          <a:spcPct val="200000"/>
                        </a:lnSpc>
                      </a:pPr>
                      <a:r>
                        <a:rPr lang="pt-BR" sz="2000" b="1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R$ 135.757,68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just" fontAlgn="b">
                        <a:lnSpc>
                          <a:spcPct val="200000"/>
                        </a:lnSpc>
                      </a:pPr>
                      <a:endParaRPr lang="pt-BR" sz="2000" b="0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just" fontAlgn="b">
                        <a:lnSpc>
                          <a:spcPct val="200000"/>
                        </a:lnSpc>
                      </a:pPr>
                      <a:endParaRPr lang="pt-BR" sz="2000" b="1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3607295"/>
                  </a:ext>
                </a:extLst>
              </a:tr>
              <a:tr h="403723">
                <a:tc gridSpan="3">
                  <a:txBody>
                    <a:bodyPr/>
                    <a:lstStyle/>
                    <a:p>
                      <a:pPr lvl="2" algn="just" fontAlgn="b">
                        <a:lnSpc>
                          <a:spcPct val="200000"/>
                        </a:lnSpc>
                      </a:pPr>
                      <a:r>
                        <a:rPr lang="pt-BR" sz="2000" b="0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SALÁRIOS E ENCARGOS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2" algn="just" fontAlgn="b">
                        <a:lnSpc>
                          <a:spcPct val="200000"/>
                        </a:lnSpc>
                      </a:pPr>
                      <a:r>
                        <a:rPr lang="pt-BR" sz="2000" b="1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R$ 1.456.752,99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just" fontAlgn="b">
                        <a:lnSpc>
                          <a:spcPct val="200000"/>
                        </a:lnSpc>
                      </a:pPr>
                      <a:endParaRPr lang="pt-BR" sz="2000" b="0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just" fontAlgn="b">
                        <a:lnSpc>
                          <a:spcPct val="200000"/>
                        </a:lnSpc>
                      </a:pPr>
                      <a:endParaRPr lang="pt-BR" sz="2000" b="1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9388409"/>
                  </a:ext>
                </a:extLst>
              </a:tr>
              <a:tr h="403723">
                <a:tc gridSpan="3">
                  <a:txBody>
                    <a:bodyPr/>
                    <a:lstStyle/>
                    <a:p>
                      <a:pPr lvl="2" algn="just" fontAlgn="b">
                        <a:lnSpc>
                          <a:spcPct val="200000"/>
                        </a:lnSpc>
                      </a:pPr>
                      <a:r>
                        <a:rPr lang="pt-BR" sz="2000" b="0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SALÁRIOS: MÉDICOS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2" algn="just" fontAlgn="b">
                        <a:lnSpc>
                          <a:spcPct val="200000"/>
                        </a:lnSpc>
                      </a:pPr>
                      <a:r>
                        <a:rPr lang="pt-BR" sz="2000" b="1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R$ 1.344.246,79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just" fontAlgn="b">
                        <a:lnSpc>
                          <a:spcPct val="200000"/>
                        </a:lnSpc>
                      </a:pPr>
                      <a:endParaRPr lang="pt-BR" sz="2000" b="0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just" fontAlgn="b">
                        <a:lnSpc>
                          <a:spcPct val="200000"/>
                        </a:lnSpc>
                      </a:pPr>
                      <a:endParaRPr lang="pt-BR" sz="2000" b="1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8210947"/>
                  </a:ext>
                </a:extLst>
              </a:tr>
              <a:tr h="403723">
                <a:tc gridSpan="3">
                  <a:txBody>
                    <a:bodyPr/>
                    <a:lstStyle/>
                    <a:p>
                      <a:pPr lvl="2" algn="just" fontAlgn="b">
                        <a:lnSpc>
                          <a:spcPct val="200000"/>
                        </a:lnSpc>
                      </a:pPr>
                      <a:r>
                        <a:rPr lang="pt-BR" sz="2000" b="0" i="0" u="none" strike="noStrike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SERVIÇOS DE RAIO-X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2" algn="just" fontAlgn="b">
                        <a:lnSpc>
                          <a:spcPct val="200000"/>
                        </a:lnSpc>
                      </a:pPr>
                      <a:r>
                        <a:rPr lang="pt-BR" sz="2000" b="1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R$ 60.866,12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just" fontAlgn="b">
                        <a:lnSpc>
                          <a:spcPct val="200000"/>
                        </a:lnSpc>
                      </a:pPr>
                      <a:endParaRPr lang="pt-BR" sz="2000" b="0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just" fontAlgn="b">
                        <a:lnSpc>
                          <a:spcPct val="200000"/>
                        </a:lnSpc>
                      </a:pPr>
                      <a:endParaRPr lang="pt-BR" sz="2000" b="1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4395594"/>
                  </a:ext>
                </a:extLst>
              </a:tr>
              <a:tr h="403723">
                <a:tc gridSpan="3">
                  <a:txBody>
                    <a:bodyPr/>
                    <a:lstStyle/>
                    <a:p>
                      <a:pPr lvl="2" algn="just" fontAlgn="b">
                        <a:lnSpc>
                          <a:spcPct val="200000"/>
                        </a:lnSpc>
                      </a:pPr>
                      <a:r>
                        <a:rPr lang="pt-BR" sz="2000" b="0" i="0" u="none" strike="noStrike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SERVIÇOS DE TRANSPORTE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2" algn="just" fontAlgn="b">
                        <a:lnSpc>
                          <a:spcPct val="200000"/>
                        </a:lnSpc>
                      </a:pPr>
                      <a:r>
                        <a:rPr lang="pt-BR" sz="2000" b="1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R$ 8.323,70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just" fontAlgn="b">
                        <a:lnSpc>
                          <a:spcPct val="200000"/>
                        </a:lnSpc>
                      </a:pPr>
                      <a:endParaRPr lang="pt-BR" sz="2000" b="0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just" fontAlgn="b">
                        <a:lnSpc>
                          <a:spcPct val="200000"/>
                        </a:lnSpc>
                      </a:pPr>
                      <a:endParaRPr lang="pt-BR" sz="2000" b="1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1556607"/>
                  </a:ext>
                </a:extLst>
              </a:tr>
              <a:tr h="403723">
                <a:tc gridSpan="3">
                  <a:txBody>
                    <a:bodyPr/>
                    <a:lstStyle/>
                    <a:p>
                      <a:pPr lvl="2" algn="just" fontAlgn="b">
                        <a:lnSpc>
                          <a:spcPct val="200000"/>
                        </a:lnSpc>
                      </a:pPr>
                      <a:r>
                        <a:rPr lang="pt-BR" sz="2000" b="0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SERVIÇOS LABORATORIAIS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2" algn="just" fontAlgn="b">
                        <a:lnSpc>
                          <a:spcPct val="200000"/>
                        </a:lnSpc>
                      </a:pPr>
                      <a:r>
                        <a:rPr lang="pt-BR" sz="2000" b="1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R$ 160.551,32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just" fontAlgn="b">
                        <a:lnSpc>
                          <a:spcPct val="200000"/>
                        </a:lnSpc>
                      </a:pPr>
                      <a:endParaRPr lang="pt-BR" sz="2000" b="0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just" fontAlgn="b">
                        <a:lnSpc>
                          <a:spcPct val="200000"/>
                        </a:lnSpc>
                      </a:pPr>
                      <a:endParaRPr lang="pt-BR" sz="2000" b="1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9876603"/>
                  </a:ext>
                </a:extLst>
              </a:tr>
              <a:tr h="324683">
                <a:tc>
                  <a:txBody>
                    <a:bodyPr/>
                    <a:lstStyle/>
                    <a:p>
                      <a:pPr lvl="2" algn="just" fontAlgn="b">
                        <a:lnSpc>
                          <a:spcPct val="100000"/>
                        </a:lnSpc>
                      </a:pPr>
                      <a:endParaRPr lang="pt-BR" sz="2000" b="0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2" algn="just" fontAlgn="b">
                        <a:lnSpc>
                          <a:spcPct val="100000"/>
                        </a:lnSpc>
                      </a:pPr>
                      <a:endParaRPr lang="pt-BR" sz="2000" b="0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2" algn="just" fontAlgn="b">
                        <a:lnSpc>
                          <a:spcPct val="100000"/>
                        </a:lnSpc>
                      </a:pPr>
                      <a:endParaRPr lang="pt-BR" sz="2000" b="0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00000"/>
                        </a:lnSpc>
                      </a:pPr>
                      <a:endParaRPr lang="pt-BR" sz="2000" b="1" i="1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just" fontAlgn="b">
                        <a:lnSpc>
                          <a:spcPct val="100000"/>
                        </a:lnSpc>
                      </a:pPr>
                      <a:endParaRPr lang="pt-BR" sz="2000" b="0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just" fontAlgn="b">
                        <a:lnSpc>
                          <a:spcPct val="100000"/>
                        </a:lnSpc>
                      </a:pPr>
                      <a:endParaRPr lang="pt-BR" sz="2000" b="1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7818230"/>
                  </a:ext>
                </a:extLst>
              </a:tr>
              <a:tr h="149915">
                <a:tc>
                  <a:txBody>
                    <a:bodyPr/>
                    <a:lstStyle/>
                    <a:p>
                      <a:pPr lvl="2" algn="just" fontAlgn="b">
                        <a:lnSpc>
                          <a:spcPct val="100000"/>
                        </a:lnSpc>
                      </a:pPr>
                      <a:r>
                        <a:rPr lang="pt-BR" sz="2000" b="1" i="0" u="none" strike="noStrike" dirty="0">
                          <a:solidFill>
                            <a:srgbClr val="AC0F2A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2" algn="just" fontAlgn="b">
                        <a:lnSpc>
                          <a:spcPct val="100000"/>
                        </a:lnSpc>
                      </a:pPr>
                      <a:r>
                        <a:rPr lang="pt-BR" sz="2000" b="1" i="0" u="none" strike="noStrike" dirty="0">
                          <a:solidFill>
                            <a:srgbClr val="AC0F2A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          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3" algn="just" fontAlgn="b">
                        <a:lnSpc>
                          <a:spcPct val="100000"/>
                        </a:lnSpc>
                      </a:pPr>
                      <a:endParaRPr lang="pt-BR" sz="2000" b="1" i="0" u="none" strike="noStrike" dirty="0">
                        <a:solidFill>
                          <a:srgbClr val="AC0F2A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1" algn="ctr" fontAlgn="b">
                        <a:lnSpc>
                          <a:spcPct val="100000"/>
                        </a:lnSpc>
                      </a:pPr>
                      <a:r>
                        <a:rPr lang="pt-BR" sz="2000" b="1" i="1" u="none" strike="noStrike" dirty="0">
                          <a:solidFill>
                            <a:srgbClr val="AC0F2A"/>
                          </a:solidFill>
                          <a:effectLst/>
                          <a:latin typeface="Calibri" panose="020F0502020204030204" pitchFamily="34" charset="0"/>
                        </a:rPr>
                        <a:t>R$ 3.970.889,91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just" fontAlgn="b">
                        <a:lnSpc>
                          <a:spcPct val="100000"/>
                        </a:lnSpc>
                      </a:pPr>
                      <a:endParaRPr lang="pt-BR" sz="2000" b="1" i="0" u="none" strike="noStrike" dirty="0">
                        <a:solidFill>
                          <a:srgbClr val="AC0F2A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just" fontAlgn="b">
                        <a:lnSpc>
                          <a:spcPct val="100000"/>
                        </a:lnSpc>
                      </a:pPr>
                      <a:endParaRPr lang="pt-BR" sz="2000" b="1" i="0" u="none" strike="noStrike" dirty="0">
                        <a:solidFill>
                          <a:srgbClr val="AC0F2A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7631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1269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4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638480" y="887433"/>
            <a:ext cx="1091503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RESUMO FINANCEIRO DO 2° QUADRIMESTRE 2022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/2022</a:t>
            </a:r>
          </a:p>
          <a:p>
            <a:endParaRPr lang="pt-BR" sz="4000" b="1" dirty="0">
              <a:solidFill>
                <a:srgbClr val="AC0F2A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746636" y="2485029"/>
            <a:ext cx="10196668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600" dirty="0">
                <a:solidFill>
                  <a:srgbClr val="2DA3C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SALDO DO EXERCICÍO ANTERIOR                                         R$ 8,76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600" dirty="0">
                <a:solidFill>
                  <a:srgbClr val="2DA3C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RECEITAS                                                                                   R$ 4.033.188,80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600" dirty="0">
                <a:solidFill>
                  <a:srgbClr val="2DA3C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DESPESAS                                                                                 R$ 3.970.889,91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600" dirty="0">
                <a:solidFill>
                  <a:srgbClr val="2DA3C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DEFICIT/SUPERAVIT				                 R$ 62.298,89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600" dirty="0">
                <a:solidFill>
                  <a:srgbClr val="AC0F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SALDO PARA O PROXIMO QUADRIMESTRE		     R$62.307,65</a:t>
            </a:r>
          </a:p>
          <a:p>
            <a:pPr algn="just"/>
            <a:r>
              <a:rPr lang="pt-BR" sz="2400" dirty="0">
                <a:solidFill>
                  <a:srgbClr val="2DA3C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pt-BR" sz="2000" dirty="0">
                <a:solidFill>
                  <a:srgbClr val="2DA3C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Saldo referente a repasse de emenda parlamentar e convênio Mais Santa Casa </a:t>
            </a:r>
            <a:endParaRPr lang="pt-BR" sz="2400" dirty="0">
              <a:solidFill>
                <a:srgbClr val="2DA3C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990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23B30CF6-C5F4-81DD-E90A-4FC3395AA7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705087"/>
              </p:ext>
            </p:extLst>
          </p:nvPr>
        </p:nvGraphicFramePr>
        <p:xfrm>
          <a:off x="1986116" y="2857411"/>
          <a:ext cx="7855974" cy="1998829"/>
        </p:xfrm>
        <a:graphic>
          <a:graphicData uri="http://schemas.openxmlformats.org/drawingml/2006/table">
            <a:tbl>
              <a:tblPr firstRow="1" bandRow="1"/>
              <a:tblGrid>
                <a:gridCol w="4713584">
                  <a:extLst>
                    <a:ext uri="{9D8B030D-6E8A-4147-A177-3AD203B41FA5}">
                      <a16:colId xmlns:a16="http://schemas.microsoft.com/office/drawing/2014/main" val="1107185555"/>
                    </a:ext>
                  </a:extLst>
                </a:gridCol>
                <a:gridCol w="1300299">
                  <a:extLst>
                    <a:ext uri="{9D8B030D-6E8A-4147-A177-3AD203B41FA5}">
                      <a16:colId xmlns:a16="http://schemas.microsoft.com/office/drawing/2014/main" val="2527227247"/>
                    </a:ext>
                  </a:extLst>
                </a:gridCol>
                <a:gridCol w="1842091">
                  <a:extLst>
                    <a:ext uri="{9D8B030D-6E8A-4147-A177-3AD203B41FA5}">
                      <a16:colId xmlns:a16="http://schemas.microsoft.com/office/drawing/2014/main" val="3575005429"/>
                    </a:ext>
                  </a:extLst>
                </a:gridCol>
              </a:tblGrid>
              <a:tr h="327908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1873067"/>
                  </a:ext>
                </a:extLst>
              </a:tr>
              <a:tr h="327908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CONVÊNIOS MÉDICOS/ PARTICULAR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0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R$ 483.847,30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4217715"/>
                  </a:ext>
                </a:extLst>
              </a:tr>
              <a:tr h="327908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FESTAS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0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R$ 286.813,72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9055892"/>
                  </a:ext>
                </a:extLst>
              </a:tr>
              <a:tr h="327908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ASSOCIADOS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0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R$ 8.732,00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8634901"/>
                  </a:ext>
                </a:extLst>
              </a:tr>
              <a:tr h="359289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OUTROS*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0" i="0" u="none" strike="noStrike" dirty="0">
                        <a:solidFill>
                          <a:srgbClr val="2DA3C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2DA3C5"/>
                          </a:solidFill>
                          <a:effectLst/>
                          <a:latin typeface="Calibri" panose="020F0502020204030204" pitchFamily="34" charset="0"/>
                        </a:rPr>
                        <a:t>R$ 7.977,85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0202143"/>
                  </a:ext>
                </a:extLst>
              </a:tr>
              <a:tr h="327908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 dirty="0">
                          <a:solidFill>
                            <a:srgbClr val="AC0F2A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1" i="0" u="none" strike="noStrike" dirty="0">
                        <a:solidFill>
                          <a:srgbClr val="AC0F2A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 dirty="0">
                          <a:solidFill>
                            <a:srgbClr val="AC0F2A"/>
                          </a:solidFill>
                          <a:effectLst/>
                          <a:latin typeface="Calibri" panose="020F0502020204030204" pitchFamily="34" charset="0"/>
                        </a:rPr>
                        <a:t>R$ 787.370,87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0592805"/>
                  </a:ext>
                </a:extLst>
              </a:tr>
            </a:tbl>
          </a:graphicData>
        </a:graphic>
      </p:graphicFrame>
      <p:sp>
        <p:nvSpPr>
          <p:cNvPr id="6" name="Título 5">
            <a:extLst>
              <a:ext uri="{FF2B5EF4-FFF2-40B4-BE49-F238E27FC236}">
                <a16:creationId xmlns:a16="http://schemas.microsoft.com/office/drawing/2014/main" id="{B7900DCD-62E5-6403-700F-A4B20C563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6349" y="860715"/>
            <a:ext cx="9639301" cy="755801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br>
              <a:rPr lang="pt-BR" b="1" dirty="0">
                <a:solidFill>
                  <a:srgbClr val="AC0F2A"/>
                </a:solidFill>
              </a:rPr>
            </a:br>
            <a:br>
              <a:rPr lang="pt-BR" b="1" dirty="0">
                <a:solidFill>
                  <a:srgbClr val="AC0F2A"/>
                </a:solidFill>
              </a:rPr>
            </a:br>
            <a:br>
              <a:rPr lang="pt-BR" b="1" dirty="0">
                <a:solidFill>
                  <a:srgbClr val="AC0F2A"/>
                </a:solidFill>
              </a:rPr>
            </a:br>
            <a:r>
              <a:rPr lang="pt-BR" b="1" dirty="0">
                <a:solidFill>
                  <a:srgbClr val="AC0F2A"/>
                </a:solidFill>
              </a:rPr>
              <a:t>RECURSO PROPRIOS DA ENTIDADE NO</a:t>
            </a:r>
            <a:br>
              <a:rPr lang="pt-BR" b="1" dirty="0">
                <a:solidFill>
                  <a:srgbClr val="AC0F2A"/>
                </a:solidFill>
              </a:rPr>
            </a:br>
            <a:r>
              <a:rPr lang="pt-BR" b="1" dirty="0">
                <a:solidFill>
                  <a:srgbClr val="AC0F2A"/>
                </a:solidFill>
              </a:rPr>
              <a:t>QUADRIMESTRE REF. MAIO A AGOSTO /2022</a:t>
            </a:r>
            <a:br>
              <a:rPr lang="pt-BR" b="1" dirty="0">
                <a:solidFill>
                  <a:srgbClr val="AC0F2A"/>
                </a:solidFill>
              </a:rPr>
            </a:br>
            <a:br>
              <a:rPr lang="pt-BR" b="1" dirty="0">
                <a:solidFill>
                  <a:srgbClr val="AC0F2A"/>
                </a:solidFill>
              </a:rPr>
            </a:br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6F7D00B-14BA-3CC3-5EF4-DF61A0B99C82}"/>
              </a:ext>
            </a:extLst>
          </p:cNvPr>
          <p:cNvSpPr txBox="1"/>
          <p:nvPr/>
        </p:nvSpPr>
        <p:spPr>
          <a:xfrm>
            <a:off x="1848464" y="5069202"/>
            <a:ext cx="7993626" cy="65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2DA3C5"/>
                </a:solidFill>
              </a:rPr>
              <a:t>DESPESAS                                                                                                  R$654.262,57</a:t>
            </a:r>
          </a:p>
          <a:p>
            <a:pPr>
              <a:lnSpc>
                <a:spcPct val="150000"/>
              </a:lnSpc>
            </a:pPr>
            <a:r>
              <a:rPr lang="pt-BR" sz="1400" dirty="0">
                <a:solidFill>
                  <a:srgbClr val="2DA3C5"/>
                </a:solidFill>
              </a:rPr>
              <a:t> (REFORMAS/ EQUIPAMENTOS /MEDICOS / LABORATORIOS/ DESPESAS DIVERSAS)                        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40E5899-3599-E928-3F61-FD942989747D}"/>
              </a:ext>
            </a:extLst>
          </p:cNvPr>
          <p:cNvSpPr txBox="1"/>
          <p:nvPr/>
        </p:nvSpPr>
        <p:spPr>
          <a:xfrm>
            <a:off x="1848464" y="6012078"/>
            <a:ext cx="9301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2DA3C5"/>
                </a:solidFill>
              </a:rPr>
              <a:t>SALDO PARA O PROXIMO QUADRIMESTRE                                        R$372.549,30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FDA9AD0-331C-80E3-66A2-A47B0D87276A}"/>
              </a:ext>
            </a:extLst>
          </p:cNvPr>
          <p:cNvSpPr txBox="1"/>
          <p:nvPr/>
        </p:nvSpPr>
        <p:spPr>
          <a:xfrm>
            <a:off x="1543666" y="2718869"/>
            <a:ext cx="9480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       </a:t>
            </a:r>
            <a:r>
              <a:rPr lang="pt-BR" b="1" dirty="0">
                <a:solidFill>
                  <a:srgbClr val="2DA3C5"/>
                </a:solidFill>
              </a:rPr>
              <a:t>SALDO ANTERIOR                                                                                  R$239.441,00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BD3B0ABD-1848-4493-D9C0-C70A964607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4" y="201769"/>
            <a:ext cx="2290908" cy="754363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DAF6ECB1-3FAE-E31F-BE16-F56ABEAC1B2D}"/>
              </a:ext>
            </a:extLst>
          </p:cNvPr>
          <p:cNvSpPr/>
          <p:nvPr/>
        </p:nvSpPr>
        <p:spPr>
          <a:xfrm>
            <a:off x="2399072" y="626755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0684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439" y="93725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351439" y="2886882"/>
            <a:ext cx="686438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800" b="1" dirty="0">
                <a:solidFill>
                  <a:srgbClr val="2DA3C5"/>
                </a:solidFill>
              </a:rPr>
              <a:t>OBRIGADO!!!!</a:t>
            </a:r>
          </a:p>
        </p:txBody>
      </p:sp>
    </p:spTree>
    <p:extLst>
      <p:ext uri="{BB962C8B-B14F-4D97-AF65-F5344CB8AC3E}">
        <p14:creationId xmlns:p14="http://schemas.microsoft.com/office/powerpoint/2010/main" val="39494209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4038</TotalTime>
  <Words>347</Words>
  <Application>Microsoft Office PowerPoint</Application>
  <PresentationFormat>Widescreen</PresentationFormat>
  <Paragraphs>86</Paragraphs>
  <Slides>8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 RECURSO PROPRIOS DA ENTIDADE NO QUADRIMESTRE REF. MAIO A AGOSTO /2022  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Microsoft Office</dc:creator>
  <cp:lastModifiedBy>User</cp:lastModifiedBy>
  <cp:revision>222</cp:revision>
  <cp:lastPrinted>2021-02-24T21:03:17Z</cp:lastPrinted>
  <dcterms:created xsi:type="dcterms:W3CDTF">2018-09-25T19:20:22Z</dcterms:created>
  <dcterms:modified xsi:type="dcterms:W3CDTF">2022-09-28T21:04:42Z</dcterms:modified>
</cp:coreProperties>
</file>