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87" r:id="rId3"/>
    <p:sldId id="283" r:id="rId4"/>
    <p:sldId id="258" r:id="rId5"/>
    <p:sldId id="289" r:id="rId6"/>
    <p:sldId id="260" r:id="rId7"/>
    <p:sldId id="268" r:id="rId8"/>
    <p:sldId id="262" r:id="rId9"/>
    <p:sldId id="281" r:id="rId10"/>
    <p:sldId id="264" r:id="rId11"/>
    <p:sldId id="284" r:id="rId12"/>
    <p:sldId id="272" r:id="rId13"/>
    <p:sldId id="286" r:id="rId14"/>
    <p:sldId id="285" r:id="rId15"/>
    <p:sldId id="288" r:id="rId16"/>
    <p:sldId id="273" r:id="rId17"/>
    <p:sldId id="279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F2A"/>
    <a:srgbClr val="2DA3C5"/>
    <a:srgbClr val="9E1B32"/>
    <a:srgbClr val="CC1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558" autoAdjust="0"/>
    <p:restoredTop sz="94643"/>
  </p:normalViewPr>
  <p:slideViewPr>
    <p:cSldViewPr snapToGrid="0" snapToObjects="1">
      <p:cViewPr varScale="1">
        <p:scale>
          <a:sx n="103" d="100"/>
          <a:sy n="103" d="100"/>
        </p:scale>
        <p:origin x="96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CLÍNICO GERAL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2731334408019993E-17"/>
                  <c:y val="-2.388054961617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FC6-41E2-9492-977B239DEB7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2.1227155214379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FC6-41E2-9492-977B239DEB7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5555555555554534E-3"/>
                  <c:y val="-5.30678880359491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FC6-41E2-9492-977B239DEB7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2.1227155214379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FC6-41E2-9492-977B239DEB7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4506</c:v>
                </c:pt>
                <c:pt idx="1">
                  <c:v>4153</c:v>
                </c:pt>
                <c:pt idx="2">
                  <c:v>3968</c:v>
                </c:pt>
                <c:pt idx="3">
                  <c:v>4105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PEDIATRIA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891951006124233E-2"/>
                  <c:y val="-1.8949623531388082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4444444444444391E-2"/>
                  <c:y val="-2.1227155214379644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4.3055555555555555E-2"/>
                  <c:y val="-2.6533944017974553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4.4444553805774278E-2"/>
                  <c:y val="-2.7860432290180225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solidFill>
                            <a:srgbClr val="9E1B32"/>
                          </a:solidFill>
                        </a:ln>
                        <a:solidFill>
                          <a:srgbClr val="9E1B32"/>
                        </a:solidFill>
                      </a:defRPr>
                    </a:pPr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solidFill>
                              <a:srgbClr val="9E1B32"/>
                            </a:solidFill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A0C-447D-A9AD-EE439C25AE3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1909</c:v>
                </c:pt>
                <c:pt idx="1">
                  <c:v>1425</c:v>
                </c:pt>
                <c:pt idx="2">
                  <c:v>1097</c:v>
                </c:pt>
                <c:pt idx="3">
                  <c:v>1388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56411408"/>
        <c:axId val="1156416304"/>
        <c:axId val="0"/>
      </c:bar3DChart>
      <c:catAx>
        <c:axId val="11564114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56416304"/>
        <c:crosses val="autoZero"/>
        <c:auto val="1"/>
        <c:lblAlgn val="ctr"/>
        <c:lblOffset val="100"/>
        <c:noMultiLvlLbl val="0"/>
      </c:catAx>
      <c:valAx>
        <c:axId val="115641630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5641140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 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4460</c:v>
                </c:pt>
                <c:pt idx="1">
                  <c:v>4137</c:v>
                </c:pt>
                <c:pt idx="2">
                  <c:v>3776</c:v>
                </c:pt>
                <c:pt idx="3">
                  <c:v>3895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56411952"/>
        <c:axId val="1156402704"/>
        <c:axId val="0"/>
      </c:bar3DChart>
      <c:catAx>
        <c:axId val="1156411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56402704"/>
        <c:crosses val="autoZero"/>
        <c:auto val="1"/>
        <c:lblAlgn val="ctr"/>
        <c:lblOffset val="100"/>
        <c:noMultiLvlLbl val="0"/>
      </c:catAx>
      <c:valAx>
        <c:axId val="1156402704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1564119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AMBULATÓRIO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39</c:v>
                </c:pt>
                <c:pt idx="1">
                  <c:v>55</c:v>
                </c:pt>
                <c:pt idx="2">
                  <c:v>51</c:v>
                </c:pt>
                <c:pt idx="3">
                  <c:v>44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PRONTO SOCORRO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69</c:v>
                </c:pt>
                <c:pt idx="1">
                  <c:v>72</c:v>
                </c:pt>
                <c:pt idx="2">
                  <c:v>81</c:v>
                </c:pt>
                <c:pt idx="3">
                  <c:v>130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56407056"/>
        <c:axId val="1156403248"/>
        <c:axId val="0"/>
      </c:bar3DChart>
      <c:catAx>
        <c:axId val="11564070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56403248"/>
        <c:crosses val="autoZero"/>
        <c:auto val="1"/>
        <c:lblAlgn val="ctr"/>
        <c:lblOffset val="100"/>
        <c:noMultiLvlLbl val="0"/>
      </c:catAx>
      <c:valAx>
        <c:axId val="115640324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5640705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41</c:v>
                </c:pt>
                <c:pt idx="1">
                  <c:v>46</c:v>
                </c:pt>
                <c:pt idx="2">
                  <c:v>53</c:v>
                </c:pt>
                <c:pt idx="3">
                  <c:v>63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56403792"/>
        <c:axId val="1156415760"/>
        <c:axId val="0"/>
      </c:bar3DChart>
      <c:catAx>
        <c:axId val="1156403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56415760"/>
        <c:crosses val="autoZero"/>
        <c:auto val="1"/>
        <c:lblAlgn val="ctr"/>
        <c:lblOffset val="100"/>
        <c:noMultiLvlLbl val="0"/>
      </c:catAx>
      <c:valAx>
        <c:axId val="1156415760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1564037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EXTERNO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5150</c:v>
                </c:pt>
                <c:pt idx="1">
                  <c:v>5156</c:v>
                </c:pt>
                <c:pt idx="2">
                  <c:v>5024</c:v>
                </c:pt>
                <c:pt idx="3">
                  <c:v>5098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P. ATENDIMENTO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3628</c:v>
                </c:pt>
                <c:pt idx="1">
                  <c:v>2629</c:v>
                </c:pt>
                <c:pt idx="2">
                  <c:v>3151</c:v>
                </c:pt>
                <c:pt idx="3">
                  <c:v>2614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INTERNAÇÃO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426</c:v>
                </c:pt>
                <c:pt idx="1">
                  <c:v>417</c:v>
                </c:pt>
                <c:pt idx="2">
                  <c:v>424</c:v>
                </c:pt>
                <c:pt idx="3">
                  <c:v>385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56413584"/>
        <c:axId val="1156407600"/>
        <c:axId val="0"/>
      </c:bar3DChart>
      <c:catAx>
        <c:axId val="11564135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56407600"/>
        <c:crosses val="autoZero"/>
        <c:auto val="1"/>
        <c:lblAlgn val="ctr"/>
        <c:lblOffset val="100"/>
        <c:noMultiLvlLbl val="0"/>
      </c:catAx>
      <c:valAx>
        <c:axId val="115640760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5641358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MÉDICA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 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54</c:v>
                </c:pt>
                <c:pt idx="1">
                  <c:v>38</c:v>
                </c:pt>
                <c:pt idx="2">
                  <c:v>40</c:v>
                </c:pt>
                <c:pt idx="3">
                  <c:v>35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OBSTÉTRICA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225229658792656E-2"/>
                  <c:y val="4.9309260847891136E-3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847112860892389E-2"/>
                      <c:h val="0.1144511380554839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1666666666666666E-3"/>
                  <c:y val="-4.8645002081738262E-17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5693350831146108E-2"/>
                      <c:h val="9.8530771644699214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A0C-447D-A9AD-EE439C25AE3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7778324584426949E-3"/>
                  <c:y val="-1.7246959147336982E-2"/>
                </c:manualLayout>
              </c:layout>
              <c:tx>
                <c:rich>
                  <a:bodyPr/>
                  <a:lstStyle/>
                  <a:p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986001749781276E-2"/>
                      <c:h val="9.0570588439306834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 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12</c:v>
                </c:pt>
                <c:pt idx="1">
                  <c:v>28</c:v>
                </c:pt>
                <c:pt idx="2">
                  <c:v>21</c:v>
                </c:pt>
                <c:pt idx="3">
                  <c:v>17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CIRÚRGICA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07C451-4639-4766-98D0-0785E4B04DA7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7DDEC9C-5C4C-457B-AA1C-0791956E96E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9.7222222222222224E-3"/>
                  <c:y val="0"/>
                </c:manualLayout>
              </c:layout>
              <c:tx>
                <c:rich>
                  <a:bodyPr/>
                  <a:lstStyle/>
                  <a:p>
                    <a:fld id="{5BFBB60F-B365-4805-B832-61A8FB935A12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9664A00-8795-4731-A0BC-A0A29380A40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 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12</c:v>
                </c:pt>
                <c:pt idx="1">
                  <c:v>8</c:v>
                </c:pt>
                <c:pt idx="2">
                  <c:v>15</c:v>
                </c:pt>
                <c:pt idx="3">
                  <c:v>14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1A0C-447D-A9AD-EE439C25AE32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PEDIATRA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472E00F7-55FF-4BD3-B456-8455F572FFDC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327948A-1B14-4CFC-8AB1-F09065C4260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8.3333333333333332E-3"/>
                  <c:y val="0"/>
                </c:manualLayout>
              </c:layout>
              <c:tx>
                <c:rich>
                  <a:bodyPr/>
                  <a:lstStyle/>
                  <a:p>
                    <a:fld id="{C3707E45-21F3-409B-96C6-D52055EF1D1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BE102ED-6DA1-472A-A2AD-B2BDCAD78605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 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Plan1!$E$2:$E$5</c:f>
              <c:numCache>
                <c:formatCode>#,##0</c:formatCode>
                <c:ptCount val="4"/>
                <c:pt idx="0">
                  <c:v>9</c:v>
                </c:pt>
                <c:pt idx="1">
                  <c:v>5</c:v>
                </c:pt>
                <c:pt idx="2">
                  <c:v>9</c:v>
                </c:pt>
                <c:pt idx="3">
                  <c:v>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56409776"/>
        <c:axId val="1156402160"/>
        <c:axId val="0"/>
      </c:bar3DChart>
      <c:catAx>
        <c:axId val="11564097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56402160"/>
        <c:crosses val="autoZero"/>
        <c:auto val="1"/>
        <c:lblAlgn val="ctr"/>
        <c:lblOffset val="100"/>
        <c:noMultiLvlLbl val="0"/>
      </c:catAx>
      <c:valAx>
        <c:axId val="115640216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5640977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RAIO-X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55</c:v>
                </c:pt>
                <c:pt idx="1">
                  <c:v>34</c:v>
                </c:pt>
                <c:pt idx="2">
                  <c:v>48</c:v>
                </c:pt>
                <c:pt idx="3">
                  <c:v>30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ELETROCARDIOGRAMA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23</c:v>
                </c:pt>
                <c:pt idx="1">
                  <c:v>15</c:v>
                </c:pt>
                <c:pt idx="2">
                  <c:v>14</c:v>
                </c:pt>
                <c:pt idx="3">
                  <c:v>9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TOCOCARDIOGRAFIA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21</c:v>
                </c:pt>
                <c:pt idx="3">
                  <c:v>18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56408688"/>
        <c:axId val="1156409232"/>
        <c:axId val="0"/>
      </c:bar3DChart>
      <c:catAx>
        <c:axId val="11564086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56409232"/>
        <c:crosses val="autoZero"/>
        <c:auto val="1"/>
        <c:lblAlgn val="ctr"/>
        <c:lblOffset val="100"/>
        <c:noMultiLvlLbl val="0"/>
      </c:catAx>
      <c:valAx>
        <c:axId val="115640923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5640868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8</c:v>
                </c:pt>
                <c:pt idx="1">
                  <c:v>2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58148432"/>
        <c:axId val="1158157136"/>
        <c:axId val="0"/>
      </c:bar3DChart>
      <c:catAx>
        <c:axId val="1158148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58157136"/>
        <c:crosses val="autoZero"/>
        <c:auto val="1"/>
        <c:lblAlgn val="ctr"/>
        <c:lblOffset val="100"/>
        <c:noMultiLvlLbl val="0"/>
      </c:catAx>
      <c:valAx>
        <c:axId val="115815713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1581484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PILAR DO SUL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22</c:v>
                </c:pt>
                <c:pt idx="1">
                  <c:v>26</c:v>
                </c:pt>
                <c:pt idx="2">
                  <c:v>25</c:v>
                </c:pt>
                <c:pt idx="3">
                  <c:v>30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DEMAIS CIDADES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11</c:v>
                </c:pt>
                <c:pt idx="1">
                  <c:v>21</c:v>
                </c:pt>
                <c:pt idx="2">
                  <c:v>13</c:v>
                </c:pt>
                <c:pt idx="3">
                  <c:v>11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58151152"/>
        <c:axId val="1158158768"/>
        <c:axId val="0"/>
      </c:bar3DChart>
      <c:catAx>
        <c:axId val="11581511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58158768"/>
        <c:crosses val="autoZero"/>
        <c:auto val="1"/>
        <c:lblAlgn val="ctr"/>
        <c:lblOffset val="100"/>
        <c:noMultiLvlLbl val="0"/>
      </c:catAx>
      <c:valAx>
        <c:axId val="115815876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5815115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</c:v>
                </c:pt>
                <c:pt idx="1">
                  <c:v>5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58160944"/>
        <c:axId val="1158152240"/>
        <c:axId val="0"/>
      </c:bar3DChart>
      <c:catAx>
        <c:axId val="1158160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158152240"/>
        <c:crosses val="autoZero"/>
        <c:auto val="1"/>
        <c:lblAlgn val="ctr"/>
        <c:lblOffset val="100"/>
        <c:noMultiLvlLbl val="0"/>
      </c:catAx>
      <c:valAx>
        <c:axId val="1158152240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1581609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27/09/2023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054814" y="3075057"/>
            <a:ext cx="608237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AUDIÊNCIA </a:t>
            </a:r>
            <a:r>
              <a:rPr lang="pt-BR" sz="4000" b="1">
                <a:solidFill>
                  <a:srgbClr val="2DA3C5"/>
                </a:solidFill>
              </a:rPr>
              <a:t>PÚBLICA </a:t>
            </a:r>
          </a:p>
          <a:p>
            <a:pPr algn="ctr"/>
            <a:r>
              <a:rPr lang="pt-BR" sz="4000" b="1">
                <a:solidFill>
                  <a:srgbClr val="2DA3C5"/>
                </a:solidFill>
              </a:rPr>
              <a:t>SAÚDE</a:t>
            </a:r>
            <a:endParaRPr lang="pt-BR" sz="4000" b="1" dirty="0">
              <a:solidFill>
                <a:srgbClr val="2DA3C5"/>
              </a:solidFill>
            </a:endParaRPr>
          </a:p>
          <a:p>
            <a:pPr algn="ctr"/>
            <a:endParaRPr lang="pt-BR" sz="4000" b="1" dirty="0">
              <a:solidFill>
                <a:srgbClr val="2DA3C5"/>
              </a:solidFill>
            </a:endParaRPr>
          </a:p>
          <a:p>
            <a:pPr algn="ctr"/>
            <a:r>
              <a:rPr lang="pt-BR" sz="4000" b="1" dirty="0">
                <a:solidFill>
                  <a:srgbClr val="2DA3C5"/>
                </a:solidFill>
              </a:rPr>
              <a:t>2º QUADRIMESTRE DE 2023</a:t>
            </a:r>
          </a:p>
          <a:p>
            <a:pPr algn="ctr"/>
            <a:endParaRPr lang="pt-BR" sz="4000" b="1" dirty="0">
              <a:solidFill>
                <a:srgbClr val="2DA3C5"/>
              </a:solidFill>
            </a:endParaRPr>
          </a:p>
          <a:p>
            <a:pPr algn="ctr"/>
            <a:r>
              <a:rPr lang="pt-BR" sz="1600" b="1" dirty="0">
                <a:solidFill>
                  <a:srgbClr val="2DA3C5"/>
                </a:solidFill>
              </a:rPr>
              <a:t>APRESENTAÇÃO: 27 DE SETEMBRO DE 2023</a:t>
            </a:r>
          </a:p>
        </p:txBody>
      </p:sp>
    </p:spTree>
    <p:extLst>
      <p:ext uri="{BB962C8B-B14F-4D97-AF65-F5344CB8AC3E}">
        <p14:creationId xmlns:p14="http://schemas.microsoft.com/office/powerpoint/2010/main" val="1444938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435111" y="3075057"/>
            <a:ext cx="53217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PRONTO ATENDIMENTO</a:t>
            </a:r>
          </a:p>
        </p:txBody>
      </p:sp>
    </p:spTree>
    <p:extLst>
      <p:ext uri="{BB962C8B-B14F-4D97-AF65-F5344CB8AC3E}">
        <p14:creationId xmlns:p14="http://schemas.microsoft.com/office/powerpoint/2010/main" val="1600216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053956442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933624" y="932688"/>
            <a:ext cx="63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CONSULTAS – TOTAL = 22.551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57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684519376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818404" y="921464"/>
            <a:ext cx="70745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OBSERVAÇÃO – TOTAL = 16.268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214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025917412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467554" y="928962"/>
            <a:ext cx="92568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ATENDIMENTO ORTOPEDICO – TOTAL= 541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483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839803473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062026" y="920814"/>
            <a:ext cx="8067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PEQUENAS CIRURGIAS – TOTAL = 203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11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438225833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486020" y="926378"/>
            <a:ext cx="9219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LABORATORIAIS – TOTAL = 34.102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19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821048" y="920165"/>
            <a:ext cx="88095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     TOTAL DE PROCEDIMENTOS = 103.339</a:t>
            </a:r>
            <a:endParaRPr lang="pt-BR" sz="4000" dirty="0">
              <a:solidFill>
                <a:srgbClr val="AC0F2A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72749BE4-6275-497D-89AB-835C93443BBA}"/>
              </a:ext>
            </a:extLst>
          </p:cNvPr>
          <p:cNvSpPr txBox="1"/>
          <p:nvPr/>
        </p:nvSpPr>
        <p:spPr>
          <a:xfrm>
            <a:off x="696000" y="1866869"/>
            <a:ext cx="10800000" cy="378565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CONSULTAS – </a:t>
            </a:r>
            <a:r>
              <a:rPr lang="pt-BR" sz="3000" b="1" dirty="0">
                <a:solidFill>
                  <a:srgbClr val="AC0F2A"/>
                </a:solidFill>
              </a:rPr>
              <a:t>22.551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ATEN. ORTOPEDICO – </a:t>
            </a:r>
            <a:r>
              <a:rPr lang="pt-BR" sz="3000" b="1" dirty="0">
                <a:solidFill>
                  <a:srgbClr val="AC0F2A"/>
                </a:solidFill>
              </a:rPr>
              <a:t>541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OBSERVAÇÃO – </a:t>
            </a:r>
            <a:r>
              <a:rPr lang="pt-BR" sz="3000" b="1" dirty="0">
                <a:solidFill>
                  <a:srgbClr val="AC0F2A"/>
                </a:solidFill>
              </a:rPr>
              <a:t>16.268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PEQUENAS CIRURGIAS – </a:t>
            </a:r>
            <a:r>
              <a:rPr lang="pt-BR" sz="3000" b="1" dirty="0">
                <a:solidFill>
                  <a:srgbClr val="AC0F2A"/>
                </a:solidFill>
              </a:rPr>
              <a:t>203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INALAÇÃO – </a:t>
            </a:r>
            <a:r>
              <a:rPr lang="pt-BR" sz="3000" b="1" dirty="0">
                <a:solidFill>
                  <a:srgbClr val="AC0F2A"/>
                </a:solidFill>
              </a:rPr>
              <a:t>1.483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RAIO X – </a:t>
            </a:r>
            <a:r>
              <a:rPr lang="pt-BR" sz="3000" b="1" dirty="0">
                <a:solidFill>
                  <a:srgbClr val="AC0F2A"/>
                </a:solidFill>
              </a:rPr>
              <a:t>4.951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EXAMES LAB. INT. – </a:t>
            </a:r>
            <a:r>
              <a:rPr lang="pt-BR" sz="3000" b="1" dirty="0">
                <a:solidFill>
                  <a:srgbClr val="AC0F2A"/>
                </a:solidFill>
              </a:rPr>
              <a:t>13.674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3000" b="1" dirty="0">
              <a:solidFill>
                <a:srgbClr val="2DA3C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EXAMES LAB. EXT. – </a:t>
            </a:r>
            <a:r>
              <a:rPr lang="pt-BR" sz="3000" b="1" dirty="0">
                <a:solidFill>
                  <a:srgbClr val="AC0F2A"/>
                </a:solidFill>
              </a:rPr>
              <a:t>20.428</a:t>
            </a:r>
            <a:r>
              <a:rPr lang="pt-BR" sz="3000" b="1" dirty="0">
                <a:solidFill>
                  <a:srgbClr val="2DA3C5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ECG – </a:t>
            </a:r>
            <a:r>
              <a:rPr lang="pt-BR" sz="3000" b="1" dirty="0">
                <a:solidFill>
                  <a:srgbClr val="AC0F2A"/>
                </a:solidFill>
              </a:rPr>
              <a:t>900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TRIAGEM – </a:t>
            </a:r>
            <a:r>
              <a:rPr lang="pt-BR" sz="3000" b="1" dirty="0">
                <a:solidFill>
                  <a:srgbClr val="AC0F2A"/>
                </a:solidFill>
              </a:rPr>
              <a:t>21.691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EMISSÕES OTO. – </a:t>
            </a:r>
            <a:r>
              <a:rPr lang="pt-BR" sz="3000" b="1" dirty="0">
                <a:solidFill>
                  <a:srgbClr val="AC0F2A"/>
                </a:solidFill>
              </a:rPr>
              <a:t>130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TOCOCARDIO – </a:t>
            </a:r>
            <a:r>
              <a:rPr lang="pt-BR" sz="3000" b="1" dirty="0">
                <a:solidFill>
                  <a:srgbClr val="AC0F2A"/>
                </a:solidFill>
              </a:rPr>
              <a:t>282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APLICAÇÃO DE MEDIC. – </a:t>
            </a:r>
            <a:r>
              <a:rPr lang="pt-BR" sz="3000" b="1" dirty="0">
                <a:solidFill>
                  <a:srgbClr val="AC0F2A"/>
                </a:solidFill>
              </a:rPr>
              <a:t>15.569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CURATIVOS – </a:t>
            </a:r>
            <a:r>
              <a:rPr lang="pt-BR" sz="3000" b="1" dirty="0">
                <a:solidFill>
                  <a:srgbClr val="AC0F2A"/>
                </a:solidFill>
              </a:rPr>
              <a:t>519</a:t>
            </a:r>
          </a:p>
        </p:txBody>
      </p:sp>
    </p:spTree>
    <p:extLst>
      <p:ext uri="{BB962C8B-B14F-4D97-AF65-F5344CB8AC3E}">
        <p14:creationId xmlns:p14="http://schemas.microsoft.com/office/powerpoint/2010/main" val="114022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07452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234080" y="2998113"/>
            <a:ext cx="372384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INTERNAÇÃO</a:t>
            </a:r>
          </a:p>
        </p:txBody>
      </p:sp>
    </p:spTree>
    <p:extLst>
      <p:ext uri="{BB962C8B-B14F-4D97-AF65-F5344CB8AC3E}">
        <p14:creationId xmlns:p14="http://schemas.microsoft.com/office/powerpoint/2010/main" val="2172985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859280969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496000" y="926378"/>
            <a:ext cx="720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TOTAL NO QUADRIMESTRE = 318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89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499220051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5114097" y="926378"/>
            <a:ext cx="19638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</a:t>
            </a:r>
          </a:p>
        </p:txBody>
      </p:sp>
    </p:spTree>
    <p:extLst>
      <p:ext uri="{BB962C8B-B14F-4D97-AF65-F5344CB8AC3E}">
        <p14:creationId xmlns:p14="http://schemas.microsoft.com/office/powerpoint/2010/main" val="2941966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836928894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609708" y="926378"/>
            <a:ext cx="89725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TRANSFUSÃO DE HEMÁCIAS – TOTAL = 18</a:t>
            </a:r>
          </a:p>
        </p:txBody>
      </p:sp>
    </p:spTree>
    <p:extLst>
      <p:ext uri="{BB962C8B-B14F-4D97-AF65-F5344CB8AC3E}">
        <p14:creationId xmlns:p14="http://schemas.microsoft.com/office/powerpoint/2010/main" val="3526530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015623" y="3075057"/>
            <a:ext cx="416075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MATERNIDADE</a:t>
            </a:r>
          </a:p>
        </p:txBody>
      </p:sp>
    </p:spTree>
    <p:extLst>
      <p:ext uri="{BB962C8B-B14F-4D97-AF65-F5344CB8AC3E}">
        <p14:creationId xmlns:p14="http://schemas.microsoft.com/office/powerpoint/2010/main" val="4224709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606178778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5173664" y="928962"/>
            <a:ext cx="1844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PARTOS</a:t>
            </a:r>
          </a:p>
        </p:txBody>
      </p:sp>
    </p:spTree>
    <p:extLst>
      <p:ext uri="{BB962C8B-B14F-4D97-AF65-F5344CB8AC3E}">
        <p14:creationId xmlns:p14="http://schemas.microsoft.com/office/powerpoint/2010/main" val="1110595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862134" y="3075057"/>
            <a:ext cx="646773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DEMAIS INFORMAÇÕES</a:t>
            </a:r>
          </a:p>
        </p:txBody>
      </p:sp>
    </p:spTree>
    <p:extLst>
      <p:ext uri="{BB962C8B-B14F-4D97-AF65-F5344CB8AC3E}">
        <p14:creationId xmlns:p14="http://schemas.microsoft.com/office/powerpoint/2010/main" val="1028319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371659658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200398" y="928962"/>
            <a:ext cx="7791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ÓBITOS HOSPITALARES – TOTAL = 19</a:t>
            </a:r>
          </a:p>
        </p:txBody>
      </p:sp>
    </p:spTree>
    <p:extLst>
      <p:ext uri="{BB962C8B-B14F-4D97-AF65-F5344CB8AC3E}">
        <p14:creationId xmlns:p14="http://schemas.microsoft.com/office/powerpoint/2010/main" val="947103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07452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142916" y="2998113"/>
            <a:ext cx="59061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OBRIGADO A TODOS!</a:t>
            </a:r>
          </a:p>
        </p:txBody>
      </p:sp>
    </p:spTree>
    <p:extLst>
      <p:ext uri="{BB962C8B-B14F-4D97-AF65-F5344CB8AC3E}">
        <p14:creationId xmlns:p14="http://schemas.microsoft.com/office/powerpoint/2010/main" val="24400839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5932</TotalTime>
  <Words>177</Words>
  <Application>Microsoft Office PowerPoint</Application>
  <PresentationFormat>Widescreen</PresentationFormat>
  <Paragraphs>77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354</cp:revision>
  <dcterms:created xsi:type="dcterms:W3CDTF">2018-09-25T19:20:22Z</dcterms:created>
  <dcterms:modified xsi:type="dcterms:W3CDTF">2023-09-27T10:44:29Z</dcterms:modified>
</cp:coreProperties>
</file>