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ppt/charts/chart3.xml" ContentType="application/vnd.openxmlformats-officedocument.drawingml.chart+xml"/>
  <Override PartName="/ppt/comments/comment2.xml" ContentType="application/vnd.openxmlformats-officedocument.presentationml.comments+xml"/>
  <Override PartName="/ppt/charts/chart4.xml" ContentType="application/vnd.openxmlformats-officedocument.drawingml.chart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harts/chart5.xml" ContentType="application/vnd.openxmlformats-officedocument.drawingml.chart+xml"/>
  <Override PartName="/ppt/comments/comment5.xml" ContentType="application/vnd.openxmlformats-officedocument.presentationml.comments+xml"/>
  <Override PartName="/ppt/charts/chart6.xml" ContentType="application/vnd.openxmlformats-officedocument.drawingml.chart+xml"/>
  <Override PartName="/ppt/comments/comment6.xml" ContentType="application/vnd.openxmlformats-officedocument.presentationml.comment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80" r:id="rId4"/>
    <p:sldId id="263" r:id="rId5"/>
    <p:sldId id="258" r:id="rId6"/>
    <p:sldId id="259" r:id="rId7"/>
    <p:sldId id="260" r:id="rId8"/>
    <p:sldId id="262" r:id="rId9"/>
    <p:sldId id="28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7" r:id="rId21"/>
    <p:sldId id="275" r:id="rId22"/>
    <p:sldId id="276" r:id="rId23"/>
    <p:sldId id="273" r:id="rId24"/>
    <p:sldId id="279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1324"/>
    <a:srgbClr val="2DA3C5"/>
    <a:srgbClr val="9E1B32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43"/>
  </p:normalViewPr>
  <p:slideViewPr>
    <p:cSldViewPr snapToGrid="0" snapToObjects="1">
      <p:cViewPr varScale="1">
        <p:scale>
          <a:sx n="67" d="100"/>
          <a:sy n="67" d="100"/>
        </p:scale>
        <p:origin x="68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 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6122</c:v>
                </c:pt>
                <c:pt idx="1">
                  <c:v>6165</c:v>
                </c:pt>
                <c:pt idx="2">
                  <c:v>5560</c:v>
                </c:pt>
                <c:pt idx="3">
                  <c:v>5646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0608896"/>
        <c:axId val="170622336"/>
        <c:axId val="0"/>
      </c:bar3DChart>
      <c:catAx>
        <c:axId val="170608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70622336"/>
        <c:crosses val="autoZero"/>
        <c:auto val="1"/>
        <c:lblAlgn val="ctr"/>
        <c:lblOffset val="100"/>
        <c:noMultiLvlLbl val="0"/>
      </c:catAx>
      <c:valAx>
        <c:axId val="17062233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70608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Plan1!$B$2:$B$6</c:f>
              <c:numCache>
                <c:formatCode>#,##0</c:formatCode>
                <c:ptCount val="5"/>
                <c:pt idx="0">
                  <c:v>1588</c:v>
                </c:pt>
                <c:pt idx="1">
                  <c:v>1422</c:v>
                </c:pt>
                <c:pt idx="2">
                  <c:v>1432</c:v>
                </c:pt>
                <c:pt idx="3">
                  <c:v>1433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0431232"/>
        <c:axId val="170432768"/>
        <c:axId val="0"/>
      </c:bar3DChart>
      <c:catAx>
        <c:axId val="170431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70432768"/>
        <c:crosses val="autoZero"/>
        <c:auto val="1"/>
        <c:lblAlgn val="ctr"/>
        <c:lblOffset val="100"/>
        <c:noMultiLvlLbl val="0"/>
      </c:catAx>
      <c:valAx>
        <c:axId val="17043276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70431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111</c:v>
                </c:pt>
                <c:pt idx="1">
                  <c:v>131</c:v>
                </c:pt>
                <c:pt idx="2">
                  <c:v>98</c:v>
                </c:pt>
                <c:pt idx="3">
                  <c:v>106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0131712"/>
        <c:axId val="180133248"/>
        <c:axId val="0"/>
      </c:bar3DChart>
      <c:catAx>
        <c:axId val="18013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80133248"/>
        <c:crosses val="autoZero"/>
        <c:auto val="1"/>
        <c:lblAlgn val="ctr"/>
        <c:lblOffset val="100"/>
        <c:noMultiLvlLbl val="0"/>
      </c:catAx>
      <c:valAx>
        <c:axId val="18013324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80131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41</c:v>
                </c:pt>
                <c:pt idx="1">
                  <c:v>30</c:v>
                </c:pt>
                <c:pt idx="2">
                  <c:v>54</c:v>
                </c:pt>
                <c:pt idx="3">
                  <c:v>46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938688"/>
        <c:axId val="209956864"/>
        <c:axId val="0"/>
      </c:bar3DChart>
      <c:catAx>
        <c:axId val="20993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09956864"/>
        <c:crosses val="autoZero"/>
        <c:auto val="1"/>
        <c:lblAlgn val="ctr"/>
        <c:lblOffset val="100"/>
        <c:noMultiLvlLbl val="0"/>
      </c:catAx>
      <c:valAx>
        <c:axId val="20995686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09938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23</c:v>
                </c:pt>
                <c:pt idx="1">
                  <c:v>18</c:v>
                </c:pt>
                <c:pt idx="2">
                  <c:v>13</c:v>
                </c:pt>
                <c:pt idx="3">
                  <c:v>6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600576"/>
        <c:axId val="262602112"/>
        <c:axId val="0"/>
      </c:bar3DChart>
      <c:catAx>
        <c:axId val="262600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62602112"/>
        <c:crosses val="autoZero"/>
        <c:auto val="1"/>
        <c:lblAlgn val="ctr"/>
        <c:lblOffset val="100"/>
        <c:noMultiLvlLbl val="0"/>
      </c:catAx>
      <c:valAx>
        <c:axId val="26260211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62600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49</c:v>
                </c:pt>
                <c:pt idx="1">
                  <c:v>50</c:v>
                </c:pt>
                <c:pt idx="2">
                  <c:v>56</c:v>
                </c:pt>
                <c:pt idx="3">
                  <c:v>31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9890304"/>
        <c:axId val="217841664"/>
        <c:axId val="0"/>
      </c:bar3DChart>
      <c:catAx>
        <c:axId val="229890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17841664"/>
        <c:crosses val="autoZero"/>
        <c:auto val="1"/>
        <c:lblAlgn val="ctr"/>
        <c:lblOffset val="100"/>
        <c:noMultiLvlLbl val="0"/>
      </c:catAx>
      <c:valAx>
        <c:axId val="21784166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29890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19</c:v>
                </c:pt>
                <c:pt idx="1">
                  <c:v>15</c:v>
                </c:pt>
                <c:pt idx="2">
                  <c:v>10</c:v>
                </c:pt>
                <c:pt idx="3">
                  <c:v>9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9931648"/>
        <c:axId val="229962112"/>
        <c:axId val="0"/>
      </c:bar3DChart>
      <c:catAx>
        <c:axId val="22993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29962112"/>
        <c:crosses val="autoZero"/>
        <c:auto val="1"/>
        <c:lblAlgn val="ctr"/>
        <c:lblOffset val="100"/>
        <c:noMultiLvlLbl val="0"/>
      </c:catAx>
      <c:valAx>
        <c:axId val="22996211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299316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22</c:v>
                </c:pt>
                <c:pt idx="1">
                  <c:v>21</c:v>
                </c:pt>
                <c:pt idx="2">
                  <c:v>19</c:v>
                </c:pt>
                <c:pt idx="3">
                  <c:v>27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0208256"/>
        <c:axId val="250209792"/>
        <c:axId val="0"/>
      </c:bar3DChart>
      <c:catAx>
        <c:axId val="250208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50209792"/>
        <c:crosses val="autoZero"/>
        <c:auto val="1"/>
        <c:lblAlgn val="ctr"/>
        <c:lblOffset val="100"/>
        <c:noMultiLvlLbl val="0"/>
      </c:catAx>
      <c:valAx>
        <c:axId val="25020979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50208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471</c:v>
                </c:pt>
                <c:pt idx="1">
                  <c:v>517</c:v>
                </c:pt>
                <c:pt idx="2">
                  <c:v>594</c:v>
                </c:pt>
                <c:pt idx="3">
                  <c:v>363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783680"/>
        <c:axId val="277785216"/>
        <c:axId val="0"/>
      </c:bar3DChart>
      <c:catAx>
        <c:axId val="277783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7785216"/>
        <c:crosses val="autoZero"/>
        <c:auto val="1"/>
        <c:lblAlgn val="ctr"/>
        <c:lblOffset val="100"/>
        <c:noMultiLvlLbl val="0"/>
      </c:catAx>
      <c:valAx>
        <c:axId val="27778521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77783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 formatCode="General">
                  <c:v>40</c:v>
                </c:pt>
                <c:pt idx="1">
                  <c:v>47</c:v>
                </c:pt>
                <c:pt idx="2">
                  <c:v>38</c:v>
                </c:pt>
                <c:pt idx="3">
                  <c:v>20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862656"/>
        <c:axId val="277864448"/>
        <c:axId val="0"/>
      </c:bar3DChart>
      <c:catAx>
        <c:axId val="277862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7864448"/>
        <c:crosses val="autoZero"/>
        <c:auto val="1"/>
        <c:lblAlgn val="ctr"/>
        <c:lblOffset val="100"/>
        <c:noMultiLvlLbl val="0"/>
      </c:catAx>
      <c:valAx>
        <c:axId val="27786444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78626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21</c:v>
                </c:pt>
                <c:pt idx="1">
                  <c:v>20</c:v>
                </c:pt>
                <c:pt idx="2">
                  <c:v>24</c:v>
                </c:pt>
                <c:pt idx="3">
                  <c:v>13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921152"/>
        <c:axId val="277922944"/>
        <c:axId val="0"/>
      </c:bar3DChart>
      <c:catAx>
        <c:axId val="27792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7922944"/>
        <c:crosses val="autoZero"/>
        <c:auto val="1"/>
        <c:lblAlgn val="ctr"/>
        <c:lblOffset val="100"/>
        <c:noMultiLvlLbl val="0"/>
      </c:catAx>
      <c:valAx>
        <c:axId val="277922944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277921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 formatCode="General">
                  <c:v>60</c:v>
                </c:pt>
                <c:pt idx="1">
                  <c:v>37</c:v>
                </c:pt>
                <c:pt idx="2">
                  <c:v>57</c:v>
                </c:pt>
                <c:pt idx="3">
                  <c:v>33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8940672"/>
        <c:axId val="278942464"/>
        <c:axId val="0"/>
      </c:bar3DChart>
      <c:catAx>
        <c:axId val="278940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278942464"/>
        <c:crosses val="autoZero"/>
        <c:auto val="1"/>
        <c:lblAlgn val="ctr"/>
        <c:lblOffset val="100"/>
        <c:noMultiLvlLbl val="0"/>
      </c:catAx>
      <c:valAx>
        <c:axId val="2789424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89406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12</c:v>
                </c:pt>
                <c:pt idx="1">
                  <c:v>12</c:v>
                </c:pt>
                <c:pt idx="2">
                  <c:v>22</c:v>
                </c:pt>
                <c:pt idx="3">
                  <c:v>15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1505280"/>
        <c:axId val="311506816"/>
        <c:axId val="0"/>
      </c:bar3DChart>
      <c:catAx>
        <c:axId val="311505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1506816"/>
        <c:crosses val="autoZero"/>
        <c:auto val="1"/>
        <c:lblAlgn val="ctr"/>
        <c:lblOffset val="100"/>
        <c:noMultiLvlLbl val="0"/>
      </c:catAx>
      <c:valAx>
        <c:axId val="31150681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1505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33</c:v>
                </c:pt>
                <c:pt idx="1">
                  <c:v>28</c:v>
                </c:pt>
                <c:pt idx="2">
                  <c:v>44</c:v>
                </c:pt>
                <c:pt idx="3">
                  <c:v>32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966528"/>
        <c:axId val="312672256"/>
        <c:axId val="0"/>
      </c:bar3DChart>
      <c:catAx>
        <c:axId val="310966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2672256"/>
        <c:crosses val="autoZero"/>
        <c:auto val="1"/>
        <c:lblAlgn val="ctr"/>
        <c:lblOffset val="100"/>
        <c:noMultiLvlLbl val="0"/>
      </c:catAx>
      <c:valAx>
        <c:axId val="31267225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09665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21</c:v>
                </c:pt>
                <c:pt idx="1">
                  <c:v>19</c:v>
                </c:pt>
                <c:pt idx="2">
                  <c:v>30</c:v>
                </c:pt>
                <c:pt idx="3">
                  <c:v>22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966528"/>
        <c:axId val="312672256"/>
        <c:axId val="0"/>
      </c:bar3DChart>
      <c:catAx>
        <c:axId val="310966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2672256"/>
        <c:crosses val="autoZero"/>
        <c:auto val="1"/>
        <c:lblAlgn val="ctr"/>
        <c:lblOffset val="100"/>
        <c:noMultiLvlLbl val="0"/>
      </c:catAx>
      <c:valAx>
        <c:axId val="312672256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09665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4</c:v>
                </c:pt>
                <c:pt idx="1">
                  <c:v>2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9944192"/>
        <c:axId val="169945728"/>
        <c:axId val="0"/>
      </c:bar3DChart>
      <c:catAx>
        <c:axId val="169944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169945728"/>
        <c:crosses val="autoZero"/>
        <c:auto val="1"/>
        <c:lblAlgn val="ctr"/>
        <c:lblOffset val="100"/>
        <c:noMultiLvlLbl val="0"/>
      </c:catAx>
      <c:valAx>
        <c:axId val="169945728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69944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2DA3C5"/>
            </a:solidFill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692329886535901E-2"/>
                  <c:y val="-1.874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F4-4E98-A06A-F822E673E148}"/>
                </c:ext>
              </c:extLst>
            </c:dLbl>
            <c:dLbl>
              <c:idx val="1"/>
              <c:layout>
                <c:manualLayout>
                  <c:x val="8.9760498687663504E-3"/>
                  <c:y val="-2.92959813401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4-4E98-A06A-F822E673E148}"/>
                </c:ext>
              </c:extLst>
            </c:dLbl>
            <c:dLbl>
              <c:idx val="2"/>
              <c:layout>
                <c:manualLayout>
                  <c:x val="2.58837489063867E-2"/>
                  <c:y val="-2.41139229663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4-4E98-A06A-F822E673E148}"/>
                </c:ext>
              </c:extLst>
            </c:dLbl>
            <c:dLbl>
              <c:idx val="3"/>
              <c:layout>
                <c:manualLayout>
                  <c:x val="2.9166666666666601E-2"/>
                  <c:y val="-4.510770483055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4-4E98-A06A-F822E673E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AC0F2A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Plan1!$B$2:$B$5</c:f>
              <c:numCache>
                <c:formatCode>#,##0</c:formatCode>
                <c:ptCount val="4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4-50F4-4E98-A06A-F822E673E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786688"/>
        <c:axId val="311017472"/>
        <c:axId val="0"/>
      </c:bar3DChart>
      <c:catAx>
        <c:axId val="310786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AC0F2A"/>
                </a:solidFill>
              </a:defRPr>
            </a:pPr>
            <a:endParaRPr lang="pt-BR"/>
          </a:p>
        </c:txPr>
        <c:crossAx val="311017472"/>
        <c:crosses val="autoZero"/>
        <c:auto val="1"/>
        <c:lblAlgn val="ctr"/>
        <c:lblOffset val="100"/>
        <c:noMultiLvlLbl val="0"/>
      </c:catAx>
      <c:valAx>
        <c:axId val="311017472"/>
        <c:scaling>
          <c:orientation val="minMax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310786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9T10:33:42.27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0.76051</cdr:x>
      <cdr:y>0.79064</cdr:y>
    </cdr:from>
    <cdr:to>
      <cdr:x>0.86051</cdr:x>
      <cdr:y>0.98168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954145" y="37842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t-BR" sz="1100" b="1" dirty="0">
            <a:solidFill>
              <a:srgbClr val="CC1324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28/09/2022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3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5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6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29" y="1003518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054206" y="4173203"/>
            <a:ext cx="6082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2º QUADRIMESTRE DE 2022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31503" y="3469277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647" y="4881089"/>
            <a:ext cx="4990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28 DE SETEMBRO 2022</a:t>
            </a: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99" y="975558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682360"/>
            <a:ext cx="4883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NOITE A TODOS !</a:t>
            </a:r>
          </a:p>
        </p:txBody>
      </p:sp>
    </p:spTree>
    <p:extLst>
      <p:ext uri="{BB962C8B-B14F-4D97-AF65-F5344CB8AC3E}">
        <p14:creationId xmlns:p14="http://schemas.microsoft.com/office/powerpoint/2010/main" val="311589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99" y="975558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694203" y="3682360"/>
            <a:ext cx="6803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SETOR PRONTO ATENDIMENTO</a:t>
            </a:r>
          </a:p>
        </p:txBody>
      </p:sp>
    </p:spTree>
    <p:extLst>
      <p:ext uri="{BB962C8B-B14F-4D97-AF65-F5344CB8AC3E}">
        <p14:creationId xmlns:p14="http://schemas.microsoft.com/office/powerpoint/2010/main" val="144493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210310892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91728"/>
            <a:ext cx="76351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CONSULTAS NO PRONTO SOCORRO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 23.493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3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852871325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79907"/>
            <a:ext cx="91464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OBSERVAÇÃO NO PRONTO ATENDIMENTO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=5.875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14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653601265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37297"/>
            <a:ext cx="6307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ATENDIMENTO ORTOPEDICO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TOTAL= 446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2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3885018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79641"/>
            <a:ext cx="49744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PEQUENAS CIRURGIAS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171	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1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261695" y="581595"/>
            <a:ext cx="86180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     TOTAL DE PROCEDIMENTOS NO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QUADRIMESTRE NO PRONTO SOCORRO</a:t>
            </a:r>
            <a:endParaRPr lang="pt-BR" sz="4000" dirty="0">
              <a:solidFill>
                <a:srgbClr val="AC0F2A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2749BE4-6275-497D-89AB-835C93443BBA}"/>
              </a:ext>
            </a:extLst>
          </p:cNvPr>
          <p:cNvSpPr txBox="1"/>
          <p:nvPr/>
        </p:nvSpPr>
        <p:spPr>
          <a:xfrm>
            <a:off x="759655" y="1866869"/>
            <a:ext cx="4861652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CONSULTAS – </a:t>
            </a:r>
            <a:r>
              <a:rPr lang="pt-BR" sz="2000" b="1" dirty="0">
                <a:solidFill>
                  <a:srgbClr val="AC0F2A"/>
                </a:solidFill>
              </a:rPr>
              <a:t>23.493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ATEN. ORTOPEDICO – </a:t>
            </a:r>
            <a:r>
              <a:rPr lang="pt-BR" sz="2000" b="1" dirty="0">
                <a:solidFill>
                  <a:srgbClr val="AC0F2A"/>
                </a:solidFill>
              </a:rPr>
              <a:t>446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OBSERVAÇÃO – </a:t>
            </a:r>
            <a:r>
              <a:rPr lang="pt-BR" sz="2000" b="1" dirty="0">
                <a:solidFill>
                  <a:srgbClr val="AC0F2A"/>
                </a:solidFill>
              </a:rPr>
              <a:t>5.875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PEQUENAS CIRURGIAS – </a:t>
            </a:r>
            <a:r>
              <a:rPr lang="pt-BR" sz="2000" b="1" dirty="0">
                <a:solidFill>
                  <a:srgbClr val="AC0F2A"/>
                </a:solidFill>
              </a:rPr>
              <a:t>171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INALAÇÃO – </a:t>
            </a:r>
            <a:r>
              <a:rPr lang="pt-BR" sz="2000" b="1" dirty="0">
                <a:solidFill>
                  <a:srgbClr val="AC0F2A"/>
                </a:solidFill>
              </a:rPr>
              <a:t>195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RAIO X – </a:t>
            </a:r>
            <a:r>
              <a:rPr lang="pt-BR" sz="2000" b="1" dirty="0">
                <a:solidFill>
                  <a:srgbClr val="AC0F2A"/>
                </a:solidFill>
              </a:rPr>
              <a:t>4.237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EXAMES LABORATORIAIS – </a:t>
            </a:r>
            <a:r>
              <a:rPr lang="pt-BR" sz="2000" b="1" dirty="0">
                <a:solidFill>
                  <a:srgbClr val="AC0F2A"/>
                </a:solidFill>
              </a:rPr>
              <a:t>29.020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ECG – </a:t>
            </a:r>
            <a:r>
              <a:rPr lang="pt-BR" sz="2000" b="1" dirty="0">
                <a:solidFill>
                  <a:srgbClr val="AC0F2A"/>
                </a:solidFill>
              </a:rPr>
              <a:t>105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TRIAGEM – </a:t>
            </a:r>
            <a:r>
              <a:rPr lang="pt-BR" sz="2000" b="1" dirty="0">
                <a:solidFill>
                  <a:srgbClr val="AC0F2A"/>
                </a:solidFill>
              </a:rPr>
              <a:t>19.944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EMISSÕES OTOACUSTICAS – </a:t>
            </a:r>
            <a:r>
              <a:rPr lang="pt-BR" sz="2000" b="1" dirty="0">
                <a:solidFill>
                  <a:srgbClr val="AC0F2A"/>
                </a:solidFill>
              </a:rPr>
              <a:t>89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TOCOCARDIO – </a:t>
            </a:r>
            <a:r>
              <a:rPr lang="pt-BR" sz="2000" b="1" dirty="0">
                <a:solidFill>
                  <a:srgbClr val="AC0F2A"/>
                </a:solidFill>
              </a:rPr>
              <a:t>142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APLICAÇÃO DE MEDICAMENTOS – </a:t>
            </a:r>
            <a:r>
              <a:rPr lang="pt-BR" sz="2000" b="1" dirty="0">
                <a:solidFill>
                  <a:srgbClr val="AC0F2A"/>
                </a:solidFill>
              </a:rPr>
              <a:t>13.539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CURATIVOS – </a:t>
            </a:r>
            <a:r>
              <a:rPr lang="pt-BR" sz="2000" b="1" dirty="0">
                <a:solidFill>
                  <a:srgbClr val="AC0F2A"/>
                </a:solidFill>
              </a:rPr>
              <a:t>380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2DA3C5"/>
                </a:solidFill>
              </a:rPr>
              <a:t>TOTAL DE PROCEDIMENTOS – </a:t>
            </a:r>
            <a:r>
              <a:rPr lang="pt-BR" sz="2000" b="1" dirty="0">
                <a:solidFill>
                  <a:srgbClr val="AC0F2A"/>
                </a:solidFill>
              </a:rPr>
              <a:t>97.636</a:t>
            </a:r>
          </a:p>
        </p:txBody>
      </p:sp>
    </p:spTree>
    <p:extLst>
      <p:ext uri="{BB962C8B-B14F-4D97-AF65-F5344CB8AC3E}">
        <p14:creationId xmlns:p14="http://schemas.microsoft.com/office/powerpoint/2010/main" val="11402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99" y="975558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502758" y="3780383"/>
            <a:ext cx="5186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SETOR DE INTERNAÇÃO</a:t>
            </a:r>
          </a:p>
        </p:txBody>
      </p:sp>
    </p:spTree>
    <p:extLst>
      <p:ext uri="{BB962C8B-B14F-4D97-AF65-F5344CB8AC3E}">
        <p14:creationId xmlns:p14="http://schemas.microsoft.com/office/powerpoint/2010/main" val="2172985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333536850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24121"/>
            <a:ext cx="74396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PEDIÁTRICA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60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8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04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741361369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604975"/>
            <a:ext cx="66670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MÉDICA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186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11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388973409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80930" y="635009"/>
            <a:ext cx="72865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CIRÚRGICA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53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76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959217590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71658"/>
            <a:ext cx="75596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INTERNAÇÃO CLÍNICA OBSTÉTRICA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89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597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550031111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780930" y="580805"/>
            <a:ext cx="84451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LABORATORIAIS INTERNAÇÃO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1945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9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81744492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533268"/>
            <a:ext cx="68752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EXAMES RAIO – X INTERNAÇÃO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145</a:t>
            </a:r>
            <a:endParaRPr lang="pt-BR" sz="4000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955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841063453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97113"/>
            <a:ext cx="82187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ELETROCARDIOGRAMA – INTERNADO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78</a:t>
            </a:r>
          </a:p>
        </p:txBody>
      </p:sp>
    </p:spTree>
    <p:extLst>
      <p:ext uri="{BB962C8B-B14F-4D97-AF65-F5344CB8AC3E}">
        <p14:creationId xmlns:p14="http://schemas.microsoft.com/office/powerpoint/2010/main" val="731586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82887798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936386" y="635426"/>
            <a:ext cx="77412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TOCOCARDIOGRAFIA – INTERNADO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187</a:t>
            </a:r>
          </a:p>
        </p:txBody>
      </p:sp>
    </p:spTree>
    <p:extLst>
      <p:ext uri="{BB962C8B-B14F-4D97-AF65-F5344CB8AC3E}">
        <p14:creationId xmlns:p14="http://schemas.microsoft.com/office/powerpoint/2010/main" val="1424217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4232253373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37184"/>
            <a:ext cx="92383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TRANSFUSÃO DE HEMÁCIAS – INTERNADO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34</a:t>
            </a:r>
          </a:p>
        </p:txBody>
      </p:sp>
    </p:spTree>
    <p:extLst>
      <p:ext uri="{BB962C8B-B14F-4D97-AF65-F5344CB8AC3E}">
        <p14:creationId xmlns:p14="http://schemas.microsoft.com/office/powerpoint/2010/main" val="3526530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537789468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633150"/>
            <a:ext cx="621631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 NO QUADRIMESTRE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137</a:t>
            </a:r>
          </a:p>
          <a:p>
            <a:endParaRPr lang="pt-BR" sz="4000" b="1" dirty="0">
              <a:solidFill>
                <a:srgbClr val="AC0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77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693941666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633150"/>
            <a:ext cx="524945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 – PILAR DO SUL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92</a:t>
            </a:r>
          </a:p>
        </p:txBody>
      </p:sp>
    </p:spTree>
    <p:extLst>
      <p:ext uri="{BB962C8B-B14F-4D97-AF65-F5344CB8AC3E}">
        <p14:creationId xmlns:p14="http://schemas.microsoft.com/office/powerpoint/2010/main" val="2273473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334511155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635675"/>
            <a:ext cx="71928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 – SÃO MIGUEL ARCANJO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20</a:t>
            </a:r>
          </a:p>
        </p:txBody>
      </p:sp>
    </p:spTree>
    <p:extLst>
      <p:ext uri="{BB962C8B-B14F-4D97-AF65-F5344CB8AC3E}">
        <p14:creationId xmlns:p14="http://schemas.microsoft.com/office/powerpoint/2010/main" val="1049108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676666"/>
            <a:ext cx="5998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PARTOS – DEMAIS CIDADES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27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004596"/>
              </p:ext>
            </p:extLst>
          </p:nvPr>
        </p:nvGraphicFramePr>
        <p:xfrm>
          <a:off x="2025494" y="2011116"/>
          <a:ext cx="824638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MAIO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JUNHO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JULHO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AC0F2A"/>
                          </a:solidFill>
                        </a:rPr>
                        <a:t>AGOSTO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CAPÃO BONITO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TAPIRAI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ITAPETININGA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ALAMBARI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SARAPUI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SOROCABA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SALTO DE PIRAPORA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GUAREI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ARAÇOIABA DA SERRA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2DA3C5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2DA3C5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PIEDADE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solidFill>
                            <a:srgbClr val="9E1B32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b="1" dirty="0">
                        <a:solidFill>
                          <a:srgbClr val="9E1B3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133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217698190"/>
              </p:ext>
            </p:extLst>
          </p:nvPr>
        </p:nvGraphicFramePr>
        <p:xfrm>
          <a:off x="1726392" y="1643884"/>
          <a:ext cx="9144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CF82-388D-460B-A61D-5939C4039C37}"/>
              </a:ext>
            </a:extLst>
          </p:cNvPr>
          <p:cNvSpPr txBox="1"/>
          <p:nvPr/>
        </p:nvSpPr>
        <p:spPr>
          <a:xfrm>
            <a:off x="2871846" y="579907"/>
            <a:ext cx="50451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AC0F2A"/>
                </a:solidFill>
              </a:rPr>
              <a:t>ÓBITOS HOSPITALARES</a:t>
            </a:r>
          </a:p>
          <a:p>
            <a:r>
              <a:rPr lang="pt-BR" sz="4000" b="1" dirty="0">
                <a:solidFill>
                  <a:srgbClr val="AC0F2A"/>
                </a:solidFill>
              </a:rPr>
              <a:t>TOTAL = 25</a:t>
            </a:r>
          </a:p>
        </p:txBody>
      </p:sp>
    </p:spTree>
    <p:extLst>
      <p:ext uri="{BB962C8B-B14F-4D97-AF65-F5344CB8AC3E}">
        <p14:creationId xmlns:p14="http://schemas.microsoft.com/office/powerpoint/2010/main" val="947103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968" y="643649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717464" y="3488777"/>
            <a:ext cx="4757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OBRIGADO A TODOS!</a:t>
            </a:r>
          </a:p>
        </p:txBody>
      </p:sp>
    </p:spTree>
    <p:extLst>
      <p:ext uri="{BB962C8B-B14F-4D97-AF65-F5344CB8AC3E}">
        <p14:creationId xmlns:p14="http://schemas.microsoft.com/office/powerpoint/2010/main" val="24400839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5020</TotalTime>
  <Words>310</Words>
  <Application>Microsoft Office PowerPoint</Application>
  <PresentationFormat>Widescreen</PresentationFormat>
  <Paragraphs>157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270</cp:revision>
  <dcterms:created xsi:type="dcterms:W3CDTF">2018-09-25T19:20:22Z</dcterms:created>
  <dcterms:modified xsi:type="dcterms:W3CDTF">2022-09-28T20:59:28Z</dcterms:modified>
</cp:coreProperties>
</file>