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0" r:id="rId2"/>
    <p:sldId id="287" r:id="rId3"/>
    <p:sldId id="283" r:id="rId4"/>
    <p:sldId id="258" r:id="rId5"/>
    <p:sldId id="289" r:id="rId6"/>
    <p:sldId id="260" r:id="rId7"/>
    <p:sldId id="291" r:id="rId8"/>
    <p:sldId id="268" r:id="rId9"/>
    <p:sldId id="290" r:id="rId10"/>
    <p:sldId id="284" r:id="rId11"/>
    <p:sldId id="262" r:id="rId12"/>
    <p:sldId id="281" r:id="rId13"/>
    <p:sldId id="264" r:id="rId14"/>
    <p:sldId id="272" r:id="rId15"/>
    <p:sldId id="286" r:id="rId16"/>
    <p:sldId id="285" r:id="rId17"/>
    <p:sldId id="288" r:id="rId18"/>
    <p:sldId id="273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1B32"/>
    <a:srgbClr val="AC0F2A"/>
    <a:srgbClr val="2DA3C5"/>
    <a:srgbClr val="CC13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82" autoAdjust="0"/>
    <p:restoredTop sz="94643"/>
  </p:normalViewPr>
  <p:slideViewPr>
    <p:cSldViewPr snapToGrid="0" snapToObjects="1">
      <p:cViewPr varScale="1">
        <p:scale>
          <a:sx n="108" d="100"/>
          <a:sy n="108" d="100"/>
        </p:scale>
        <p:origin x="37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CLÍNICO GERAL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2731334408019993E-17"/>
                  <c:y val="-2.3880549616177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FC6-41E2-9492-977B239DEB7D}"/>
                </c:ext>
              </c:extLst>
            </c:dLbl>
            <c:dLbl>
              <c:idx val="1"/>
              <c:layout>
                <c:manualLayout>
                  <c:x val="0"/>
                  <c:y val="-2.1227155214379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FC6-41E2-9492-977B239DEB7D}"/>
                </c:ext>
              </c:extLst>
            </c:dLbl>
            <c:dLbl>
              <c:idx val="2"/>
              <c:layout>
                <c:manualLayout>
                  <c:x val="5.5555555555554534E-3"/>
                  <c:y val="-5.30678880359491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C6-41E2-9492-977B239DEB7D}"/>
                </c:ext>
              </c:extLst>
            </c:dLbl>
            <c:dLbl>
              <c:idx val="3"/>
              <c:layout>
                <c:manualLayout>
                  <c:x val="0"/>
                  <c:y val="-2.12271552143796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FC6-41E2-9492-977B239DEB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 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5996</c:v>
                </c:pt>
                <c:pt idx="1">
                  <c:v>5375</c:v>
                </c:pt>
                <c:pt idx="2">
                  <c:v>4788</c:v>
                </c:pt>
                <c:pt idx="3">
                  <c:v>6161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PEDIATRIA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9891951006124233E-2"/>
                  <c:y val="-1.8949623531388082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1CAAE31-AF6C-48F3-B746-A604DA74331A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EFC6-41E2-9492-977B239DEB7D}"/>
                </c:ext>
              </c:extLst>
            </c:dLbl>
            <c:dLbl>
              <c:idx val="1"/>
              <c:layout>
                <c:manualLayout>
                  <c:x val="4.4444444444444391E-2"/>
                  <c:y val="-2.1227155214379644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691F3140-BDB9-459F-BB8C-E7CDA3CCE2C7}" type="VALUE">
                      <a:rPr lang="en-US" sz="2800" b="1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FC6-41E2-9492-977B239DEB7D}"/>
                </c:ext>
              </c:extLst>
            </c:dLbl>
            <c:dLbl>
              <c:idx val="2"/>
              <c:layout>
                <c:manualLayout>
                  <c:x val="4.3055555555555555E-2"/>
                  <c:y val="-2.6533944017974553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A37B9A2-1CB3-4F8A-B281-4D80BB816177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EFC6-41E2-9492-977B239DEB7D}"/>
                </c:ext>
              </c:extLst>
            </c:dLbl>
            <c:dLbl>
              <c:idx val="3"/>
              <c:layout>
                <c:manualLayout>
                  <c:x val="4.4444553805774278E-2"/>
                  <c:y val="-2.7860432290180225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solidFill>
                            <a:srgbClr val="9E1B32"/>
                          </a:solidFill>
                        </a:ln>
                        <a:solidFill>
                          <a:srgbClr val="9E1B32"/>
                        </a:solidFill>
                      </a:defRPr>
                    </a:pPr>
                    <a:fld id="{0411D278-98C2-424A-B7A9-90C71CD729BA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solidFill>
                              <a:srgbClr val="9E1B32"/>
                            </a:solidFill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1A0C-447D-A9AD-EE439C25AE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vertOverflow="overflow" horzOverflow="overflow" wrap="square" lIns="90000" tIns="46800" rIns="90000" bIns="46800" anchor="ctr">
                <a:noAutofit/>
              </a:bodyPr>
              <a:lstStyle/>
              <a:p>
                <a:pPr>
                  <a:defRPr>
                    <a:ln w="9525">
                      <a:solidFill>
                        <a:srgbClr val="9E1B32"/>
                      </a:solidFill>
                    </a:ln>
                    <a:solidFill>
                      <a:srgbClr val="9E1B32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 </c:v>
                </c:pt>
                <c:pt idx="3">
                  <c:v>AGOSTO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1877</c:v>
                </c:pt>
                <c:pt idx="1">
                  <c:v>2012</c:v>
                </c:pt>
                <c:pt idx="2">
                  <c:v>1309</c:v>
                </c:pt>
                <c:pt idx="3">
                  <c:v>1594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0-1A0C-447D-A9AD-EE439C25AE3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1607063744"/>
        <c:axId val="-1607059392"/>
        <c:axId val="0"/>
      </c:bar3DChart>
      <c:catAx>
        <c:axId val="-16070637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1607059392"/>
        <c:crosses val="autoZero"/>
        <c:auto val="1"/>
        <c:lblAlgn val="ctr"/>
        <c:lblOffset val="100"/>
        <c:noMultiLvlLbl val="0"/>
      </c:catAx>
      <c:valAx>
        <c:axId val="-160705939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-1607063744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2886</c:v>
                </c:pt>
                <c:pt idx="1">
                  <c:v>2523</c:v>
                </c:pt>
                <c:pt idx="2">
                  <c:v>1968</c:v>
                </c:pt>
                <c:pt idx="3">
                  <c:v>1782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1539335504"/>
        <c:axId val="-1539330064"/>
        <c:axId val="0"/>
      </c:bar3DChart>
      <c:catAx>
        <c:axId val="-1539335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1539330064"/>
        <c:crosses val="autoZero"/>
        <c:auto val="1"/>
        <c:lblAlgn val="ctr"/>
        <c:lblOffset val="100"/>
        <c:noMultiLvlLbl val="0"/>
      </c:catAx>
      <c:valAx>
        <c:axId val="-1539330064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-15393355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AMBULATÓRIO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60</c:v>
                </c:pt>
                <c:pt idx="1">
                  <c:v>53</c:v>
                </c:pt>
                <c:pt idx="2">
                  <c:v>75</c:v>
                </c:pt>
                <c:pt idx="3">
                  <c:v>60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PRONTO SOCORRO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AED-440B-AF00-E23901BDF46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5AED-440B-AF00-E23901BDF46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5AED-440B-AF00-E23901BDF46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5AED-440B-AF00-E23901BDF46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113</c:v>
                </c:pt>
                <c:pt idx="1">
                  <c:v>75</c:v>
                </c:pt>
                <c:pt idx="2">
                  <c:v>57</c:v>
                </c:pt>
                <c:pt idx="3">
                  <c:v>103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1354098480"/>
        <c:axId val="-1354083248"/>
        <c:axId val="0"/>
      </c:bar3DChart>
      <c:catAx>
        <c:axId val="-13540984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1354083248"/>
        <c:crosses val="autoZero"/>
        <c:auto val="1"/>
        <c:lblAlgn val="ctr"/>
        <c:lblOffset val="100"/>
        <c:noMultiLvlLbl val="0"/>
      </c:catAx>
      <c:valAx>
        <c:axId val="-135408324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-1354098480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57</c:v>
                </c:pt>
                <c:pt idx="1">
                  <c:v>55</c:v>
                </c:pt>
                <c:pt idx="2">
                  <c:v>54</c:v>
                </c:pt>
                <c:pt idx="3">
                  <c:v>47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1539339312"/>
        <c:axId val="-1539328432"/>
        <c:axId val="0"/>
      </c:bar3DChart>
      <c:catAx>
        <c:axId val="-15393393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1539328432"/>
        <c:crosses val="autoZero"/>
        <c:auto val="1"/>
        <c:lblAlgn val="ctr"/>
        <c:lblOffset val="100"/>
        <c:noMultiLvlLbl val="0"/>
      </c:catAx>
      <c:valAx>
        <c:axId val="-1539328432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-15393393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LAQUEADURA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6</c:v>
                </c:pt>
                <c:pt idx="1">
                  <c:v>4</c:v>
                </c:pt>
                <c:pt idx="2">
                  <c:v>3</c:v>
                </c:pt>
                <c:pt idx="3">
                  <c:v>3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VASECTOMIA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AED-440B-AF00-E23901BDF46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5AED-440B-AF00-E23901BDF46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5AED-440B-AF00-E23901BDF46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5AED-440B-AF00-E23901BDF46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3</c:v>
                </c:pt>
                <c:pt idx="1">
                  <c:v>4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21417632"/>
        <c:axId val="-21423072"/>
        <c:axId val="0"/>
      </c:bar3DChart>
      <c:catAx>
        <c:axId val="-214176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21423072"/>
        <c:crosses val="autoZero"/>
        <c:auto val="1"/>
        <c:lblAlgn val="ctr"/>
        <c:lblOffset val="100"/>
        <c:noMultiLvlLbl val="0"/>
      </c:catAx>
      <c:valAx>
        <c:axId val="-2142307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-21417632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EXTERNO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3"/>
              <c:layout>
                <c:manualLayout>
                  <c:x val="-1.805555555555555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528-45E3-B44C-3E93B0D342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4110</c:v>
                </c:pt>
                <c:pt idx="1">
                  <c:v>4253</c:v>
                </c:pt>
                <c:pt idx="2">
                  <c:v>4865</c:v>
                </c:pt>
                <c:pt idx="3">
                  <c:v>4023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P. ATENDIMENTO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AED-440B-AF00-E23901BDF46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5AED-440B-AF00-E23901BDF46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5AED-440B-AF00-E23901BDF46F}"/>
                </c:ext>
              </c:extLst>
            </c:dLbl>
            <c:dLbl>
              <c:idx val="3"/>
              <c:layout>
                <c:manualLayout>
                  <c:x val="4.3055555555555451E-2"/>
                  <c:y val="-5.3067888035949109E-3"/>
                </c:manualLayout>
              </c:layout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5AED-440B-AF00-E23901BDF46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ABRIL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2271</c:v>
                </c:pt>
                <c:pt idx="1">
                  <c:v>3159</c:v>
                </c:pt>
                <c:pt idx="2">
                  <c:v>3730</c:v>
                </c:pt>
                <c:pt idx="3">
                  <c:v>4026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INTERNAÇÃO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E6F29115-B795-4ABD-926D-723A333F42E0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AED-440B-AF00-E23901BDF46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72BE719-8251-490A-8435-C9BE2D35E7DE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AED-440B-AF00-E23901BDF46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7B2C5BA-FDFB-491C-9D3A-D3FD4C79EC9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5AED-440B-AF00-E23901BDF46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E52C0E3-1F35-40F5-8124-EFDA6FB6B9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5AED-440B-AF00-E23901BDF46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ABRIL</c:v>
                </c:pt>
              </c:strCache>
            </c:strRef>
          </c:cat>
          <c:val>
            <c:numRef>
              <c:f>Plan1!$D$2:$D$5</c:f>
              <c:numCache>
                <c:formatCode>#,##0</c:formatCode>
                <c:ptCount val="4"/>
                <c:pt idx="0">
                  <c:v>462</c:v>
                </c:pt>
                <c:pt idx="1">
                  <c:v>397</c:v>
                </c:pt>
                <c:pt idx="2">
                  <c:v>158</c:v>
                </c:pt>
                <c:pt idx="3">
                  <c:v>538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3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1539342032"/>
        <c:axId val="-1539342576"/>
        <c:axId val="0"/>
      </c:bar3DChart>
      <c:catAx>
        <c:axId val="-15393420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1539342576"/>
        <c:crosses val="autoZero"/>
        <c:auto val="1"/>
        <c:lblAlgn val="ctr"/>
        <c:lblOffset val="100"/>
        <c:noMultiLvlLbl val="0"/>
      </c:catAx>
      <c:valAx>
        <c:axId val="-153934257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-1539342032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EXTERNO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90</c:v>
                </c:pt>
                <c:pt idx="1">
                  <c:v>126</c:v>
                </c:pt>
                <c:pt idx="2">
                  <c:v>128</c:v>
                </c:pt>
                <c:pt idx="3">
                  <c:v>149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P. ATENDIMENTO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AED-440B-AF00-E23901BDF46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5AED-440B-AF00-E23901BDF46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5AED-440B-AF00-E23901BDF46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5AED-440B-AF00-E23901BDF46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868</c:v>
                </c:pt>
                <c:pt idx="1">
                  <c:v>946</c:v>
                </c:pt>
                <c:pt idx="2">
                  <c:v>1203</c:v>
                </c:pt>
                <c:pt idx="3">
                  <c:v>1114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INTERNAÇÃO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E6F29115-B795-4ABD-926D-723A333F42E0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AED-440B-AF00-E23901BDF46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72BE719-8251-490A-8435-C9BE2D35E7DE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AED-440B-AF00-E23901BDF46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7B2C5BA-FDFB-491C-9D3A-D3FD4C79EC9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5AED-440B-AF00-E23901BDF46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E52C0E3-1F35-40F5-8124-EFDA6FB6B9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5AED-440B-AF00-E23901BDF46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Plan1!$D$2:$D$5</c:f>
              <c:numCache>
                <c:formatCode>#,##0</c:formatCode>
                <c:ptCount val="4"/>
                <c:pt idx="0">
                  <c:v>43</c:v>
                </c:pt>
                <c:pt idx="1">
                  <c:v>31</c:v>
                </c:pt>
                <c:pt idx="2">
                  <c:v>14</c:v>
                </c:pt>
                <c:pt idx="3">
                  <c:v>38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3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1539342032"/>
        <c:axId val="-1539342576"/>
        <c:axId val="0"/>
      </c:bar3DChart>
      <c:catAx>
        <c:axId val="-15393420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1539342576"/>
        <c:crosses val="autoZero"/>
        <c:auto val="1"/>
        <c:lblAlgn val="ctr"/>
        <c:lblOffset val="100"/>
        <c:noMultiLvlLbl val="0"/>
      </c:catAx>
      <c:valAx>
        <c:axId val="-153934257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-1539342032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ELETROCARDIOGRAMA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267</c:v>
                </c:pt>
                <c:pt idx="1">
                  <c:v>227</c:v>
                </c:pt>
                <c:pt idx="2">
                  <c:v>237</c:v>
                </c:pt>
                <c:pt idx="3">
                  <c:v>160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TOCOCARDIOGRAFIA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AED-440B-AF00-E23901BDF46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5AED-440B-AF00-E23901BDF46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5AED-440B-AF00-E23901BDF46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5AED-440B-AF00-E23901BDF46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121</c:v>
                </c:pt>
                <c:pt idx="1">
                  <c:v>79</c:v>
                </c:pt>
                <c:pt idx="2">
                  <c:v>93</c:v>
                </c:pt>
                <c:pt idx="3">
                  <c:v>61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1539333872"/>
        <c:axId val="-1539339856"/>
        <c:axId val="0"/>
      </c:bar3DChart>
      <c:catAx>
        <c:axId val="-15393338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1539339856"/>
        <c:crosses val="autoZero"/>
        <c:auto val="1"/>
        <c:lblAlgn val="ctr"/>
        <c:lblOffset val="100"/>
        <c:noMultiLvlLbl val="0"/>
      </c:catAx>
      <c:valAx>
        <c:axId val="-153933985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-1539333872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MÉDICA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46</c:v>
                </c:pt>
                <c:pt idx="1">
                  <c:v>42</c:v>
                </c:pt>
                <c:pt idx="2">
                  <c:v>40</c:v>
                </c:pt>
                <c:pt idx="3">
                  <c:v>27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OBSTÉTRICA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3225229658792656E-2"/>
                  <c:y val="4.9309260847891136E-3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no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1CAAE31-AF6C-48F3-B746-A604DA74331A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847112860892389E-2"/>
                      <c:h val="0.1144511380554839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A0C-447D-A9AD-EE439C25AE32}"/>
                </c:ext>
              </c:extLst>
            </c:dLbl>
            <c:dLbl>
              <c:idx val="1"/>
              <c:layout>
                <c:manualLayout>
                  <c:x val="4.1666666666666666E-3"/>
                  <c:y val="-4.8645002081738262E-17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no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691F3140-BDB9-459F-BB8C-E7CDA3CCE2C7}" type="VALUE">
                      <a:rPr lang="en-US" sz="2800" b="1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5693350831146108E-2"/>
                      <c:h val="9.853077164469921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1A0C-447D-A9AD-EE439C25AE32}"/>
                </c:ext>
              </c:extLst>
            </c:dLbl>
            <c:dLbl>
              <c:idx val="2"/>
              <c:tx>
                <c:rich>
                  <a:bodyPr vertOverflow="overflow" horzOverflow="overflow" wrap="square" lIns="90000" tIns="46800" rIns="90000" bIns="46800" anchor="ctr">
                    <a:no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A37B9A2-1CB3-4F8A-B281-4D80BB816177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1A0C-447D-A9AD-EE439C25AE32}"/>
                </c:ext>
              </c:extLst>
            </c:dLbl>
            <c:dLbl>
              <c:idx val="3"/>
              <c:layout>
                <c:manualLayout>
                  <c:x val="2.7778324584426949E-3"/>
                  <c:y val="-1.7246959147336982E-2"/>
                </c:manualLayout>
              </c:layout>
              <c:tx>
                <c:rich>
                  <a:bodyPr/>
                  <a:lstStyle/>
                  <a:p>
                    <a:fld id="{0411D278-98C2-424A-B7A9-90C71CD729BA}" type="VALUE">
                      <a:rPr lang="en-US" sz="2800" b="1" dirty="0">
                        <a:ln w="9525">
                          <a:noFill/>
                        </a:ln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986001749781276E-2"/>
                      <c:h val="9.057058843930683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1A0C-447D-A9AD-EE439C25AE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vertOverflow="overflow" horzOverflow="overflow" wrap="square" lIns="90000" tIns="46800" rIns="90000" bIns="46800" anchor="ctr">
                <a:noAutofit/>
              </a:bodyPr>
              <a:lstStyle/>
              <a:p>
                <a:pPr>
                  <a:defRPr>
                    <a:ln w="9525">
                      <a:solidFill>
                        <a:srgbClr val="9E1B32"/>
                      </a:solidFill>
                    </a:ln>
                    <a:solidFill>
                      <a:srgbClr val="9E1B32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25</c:v>
                </c:pt>
                <c:pt idx="1">
                  <c:v>24</c:v>
                </c:pt>
                <c:pt idx="2">
                  <c:v>27</c:v>
                </c:pt>
                <c:pt idx="3">
                  <c:v>19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0-1A0C-447D-A9AD-EE439C25AE32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CIRÚRGICA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E607C451-4639-4766-98D0-0785E4B04DA7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1A0C-447D-A9AD-EE439C25AE3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7DDEC9C-5C4C-457B-AA1C-0791956E96E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1A0C-447D-A9AD-EE439C25AE32}"/>
                </c:ext>
              </c:extLst>
            </c:dLbl>
            <c:dLbl>
              <c:idx val="2"/>
              <c:layout>
                <c:manualLayout>
                  <c:x val="9.7222222222222224E-3"/>
                  <c:y val="0"/>
                </c:manualLayout>
              </c:layout>
              <c:tx>
                <c:rich>
                  <a:bodyPr/>
                  <a:lstStyle/>
                  <a:p>
                    <a:fld id="{5BFBB60F-B365-4805-B832-61A8FB935A12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1A0C-447D-A9AD-EE439C25AE3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F9664A00-8795-4731-A0BC-A0A29380A40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1A0C-447D-A9AD-EE439C25AE3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Plan1!$D$2:$D$5</c:f>
              <c:numCache>
                <c:formatCode>#,##0</c:formatCode>
                <c:ptCount val="4"/>
                <c:pt idx="0">
                  <c:v>21</c:v>
                </c:pt>
                <c:pt idx="1">
                  <c:v>18</c:v>
                </c:pt>
                <c:pt idx="2">
                  <c:v>24</c:v>
                </c:pt>
                <c:pt idx="3">
                  <c:v>15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3-1A0C-447D-A9AD-EE439C25AE32}"/>
            </c:ext>
          </c:extLst>
        </c:ser>
        <c:ser>
          <c:idx val="3"/>
          <c:order val="3"/>
          <c:tx>
            <c:strRef>
              <c:f>Plan1!$E$1</c:f>
              <c:strCache>
                <c:ptCount val="1"/>
                <c:pt idx="0">
                  <c:v>PEDIATRA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472E00F7-55FF-4BD3-B456-8455F572FFDC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1A0C-447D-A9AD-EE439C25AE3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3327948A-1B14-4CFC-8AB1-F09065C42600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1A0C-447D-A9AD-EE439C25AE32}"/>
                </c:ext>
              </c:extLst>
            </c:dLbl>
            <c:dLbl>
              <c:idx val="2"/>
              <c:layout>
                <c:manualLayout>
                  <c:x val="8.3333333333333332E-3"/>
                  <c:y val="0"/>
                </c:manualLayout>
              </c:layout>
              <c:tx>
                <c:rich>
                  <a:bodyPr/>
                  <a:lstStyle/>
                  <a:p>
                    <a:fld id="{C3707E45-21F3-409B-96C6-D52055EF1D1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1A0C-447D-A9AD-EE439C25AE3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BE102ED-6DA1-472A-A2AD-B2BDCAD78605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1A0C-447D-A9AD-EE439C25AE3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Plan1!$E$2:$E$5</c:f>
              <c:numCache>
                <c:formatCode>#,##0</c:formatCode>
                <c:ptCount val="4"/>
                <c:pt idx="0">
                  <c:v>12</c:v>
                </c:pt>
                <c:pt idx="1">
                  <c:v>7</c:v>
                </c:pt>
                <c:pt idx="2">
                  <c:v>7</c:v>
                </c:pt>
                <c:pt idx="3">
                  <c:v>4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1A0C-447D-A9AD-EE439C25AE3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1539340944"/>
        <c:axId val="-1539340400"/>
        <c:axId val="0"/>
      </c:bar3DChart>
      <c:catAx>
        <c:axId val="-15393409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1539340400"/>
        <c:crosses val="autoZero"/>
        <c:auto val="1"/>
        <c:lblAlgn val="ctr"/>
        <c:lblOffset val="100"/>
        <c:noMultiLvlLbl val="0"/>
      </c:catAx>
      <c:valAx>
        <c:axId val="-153934040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-1539340944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4</c:v>
                </c:pt>
                <c:pt idx="1">
                  <c:v>2</c:v>
                </c:pt>
                <c:pt idx="2">
                  <c:v>7</c:v>
                </c:pt>
                <c:pt idx="3">
                  <c:v>8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1539332784"/>
        <c:axId val="-1539332240"/>
        <c:axId val="0"/>
      </c:bar3DChart>
      <c:catAx>
        <c:axId val="-1539332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1539332240"/>
        <c:crosses val="autoZero"/>
        <c:auto val="1"/>
        <c:lblAlgn val="ctr"/>
        <c:lblOffset val="100"/>
        <c:noMultiLvlLbl val="0"/>
      </c:catAx>
      <c:valAx>
        <c:axId val="-1539332240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-15393327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PILAR DO SUL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31</c:v>
                </c:pt>
                <c:pt idx="1">
                  <c:v>26</c:v>
                </c:pt>
                <c:pt idx="2">
                  <c:v>35</c:v>
                </c:pt>
                <c:pt idx="3">
                  <c:v>28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DEMAIS CIDADES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AED-440B-AF00-E23901BDF46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5AED-440B-AF00-E23901BDF46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5AED-440B-AF00-E23901BDF46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5AED-440B-AF00-E23901BDF46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12</c:v>
                </c:pt>
                <c:pt idx="1">
                  <c:v>10</c:v>
                </c:pt>
                <c:pt idx="2">
                  <c:v>12</c:v>
                </c:pt>
                <c:pt idx="3">
                  <c:v>17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1571384368"/>
        <c:axId val="-1571372944"/>
        <c:axId val="0"/>
      </c:bar3DChart>
      <c:catAx>
        <c:axId val="-15713843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1571372944"/>
        <c:crosses val="autoZero"/>
        <c:auto val="1"/>
        <c:lblAlgn val="ctr"/>
        <c:lblOffset val="100"/>
        <c:noMultiLvlLbl val="0"/>
      </c:catAx>
      <c:valAx>
        <c:axId val="-157137294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-1571384368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3</c:v>
                </c:pt>
                <c:pt idx="1">
                  <c:v>5</c:v>
                </c:pt>
                <c:pt idx="2">
                  <c:v>4</c:v>
                </c:pt>
                <c:pt idx="3">
                  <c:v>7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1571383824"/>
        <c:axId val="-1571381648"/>
        <c:axId val="0"/>
      </c:bar3DChart>
      <c:catAx>
        <c:axId val="-15713838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1571381648"/>
        <c:crosses val="autoZero"/>
        <c:auto val="1"/>
        <c:lblAlgn val="ctr"/>
        <c:lblOffset val="100"/>
        <c:noMultiLvlLbl val="0"/>
      </c:catAx>
      <c:valAx>
        <c:axId val="-1571381648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-15713838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55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91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02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8714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92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949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87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1805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42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191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D1049-EB8B-044F-9132-3386B89AB5A1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30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054814" y="3075057"/>
            <a:ext cx="6082371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2DA3C5"/>
                </a:solidFill>
              </a:rPr>
              <a:t>AUDIÊNCIA PÚBLICA </a:t>
            </a:r>
          </a:p>
          <a:p>
            <a:pPr algn="ctr"/>
            <a:r>
              <a:rPr lang="pt-BR" sz="4000" b="1" dirty="0">
                <a:solidFill>
                  <a:srgbClr val="2DA3C5"/>
                </a:solidFill>
              </a:rPr>
              <a:t>SAÚDE</a:t>
            </a:r>
          </a:p>
          <a:p>
            <a:pPr algn="ctr"/>
            <a:endParaRPr lang="pt-BR" sz="4000" b="1" dirty="0">
              <a:solidFill>
                <a:srgbClr val="2DA3C5"/>
              </a:solidFill>
            </a:endParaRPr>
          </a:p>
          <a:p>
            <a:pPr algn="ctr"/>
            <a:r>
              <a:rPr lang="pt-BR" sz="4000" b="1" dirty="0">
                <a:solidFill>
                  <a:srgbClr val="2DA3C5"/>
                </a:solidFill>
              </a:rPr>
              <a:t>2º QUADRIMESTRE DE 2024</a:t>
            </a:r>
          </a:p>
          <a:p>
            <a:pPr algn="ctr"/>
            <a:endParaRPr lang="pt-BR" sz="4000" b="1" dirty="0">
              <a:solidFill>
                <a:srgbClr val="2DA3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938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749" y="32600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435111" y="3429000"/>
            <a:ext cx="53217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PRONTO ATENDIMENTO</a:t>
            </a:r>
          </a:p>
        </p:txBody>
      </p:sp>
    </p:spTree>
    <p:extLst>
      <p:ext uri="{BB962C8B-B14F-4D97-AF65-F5344CB8AC3E}">
        <p14:creationId xmlns:p14="http://schemas.microsoft.com/office/powerpoint/2010/main" val="1600216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641464956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933624" y="932688"/>
            <a:ext cx="6324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CONSULTAS – TOTAL = 29.112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957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553744067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818404" y="921464"/>
            <a:ext cx="65551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OBSERVAÇÃO – TOTAL = 9.159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214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025437227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467554" y="928962"/>
            <a:ext cx="92568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ATENDIMENTO ORTOPEDICO – TOTAL= 596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483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10559544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062026" y="920814"/>
            <a:ext cx="8067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PEQUENAS CIRURGIAS – TOTAL = 213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811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505091880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467554" y="928962"/>
            <a:ext cx="96875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LAQUEADURAS E VASECTOMIAS – TOTAL</a:t>
            </a:r>
            <a:r>
              <a:rPr lang="pt-BR" sz="4000" b="1">
                <a:solidFill>
                  <a:srgbClr val="AC0F2A"/>
                </a:solidFill>
              </a:rPr>
              <a:t>= 28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864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155606076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486020" y="926378"/>
            <a:ext cx="9219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EXAMES LABORATORIAIS – TOTAL </a:t>
            </a:r>
            <a:r>
              <a:rPr lang="pt-BR" sz="4000" b="1">
                <a:solidFill>
                  <a:srgbClr val="AC0F2A"/>
                </a:solidFill>
              </a:rPr>
              <a:t>= 31.992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19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410312851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486020" y="926378"/>
            <a:ext cx="88185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EXAMES RADIOLOGICOS – TOTAL = 4.750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273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806980486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863961" y="952011"/>
            <a:ext cx="66003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PROCEDIMENTOS ADICIONAIS</a:t>
            </a:r>
          </a:p>
        </p:txBody>
      </p:sp>
    </p:spTree>
    <p:extLst>
      <p:ext uri="{BB962C8B-B14F-4D97-AF65-F5344CB8AC3E}">
        <p14:creationId xmlns:p14="http://schemas.microsoft.com/office/powerpoint/2010/main" val="2941966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821048" y="920165"/>
            <a:ext cx="88095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     TOTAL DE PROCEDIMENTOS = 122.172</a:t>
            </a:r>
            <a:endParaRPr lang="pt-BR" sz="4000" dirty="0">
              <a:solidFill>
                <a:srgbClr val="AC0F2A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2749BE4-6275-497D-89AB-835C93443BBA}"/>
              </a:ext>
            </a:extLst>
          </p:cNvPr>
          <p:cNvSpPr txBox="1"/>
          <p:nvPr/>
        </p:nvSpPr>
        <p:spPr>
          <a:xfrm>
            <a:off x="696000" y="1866869"/>
            <a:ext cx="10800000" cy="424731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CONSULTAS – </a:t>
            </a:r>
            <a:r>
              <a:rPr lang="pt-BR" sz="3000" b="1" dirty="0">
                <a:solidFill>
                  <a:srgbClr val="AC0F2A"/>
                </a:solidFill>
              </a:rPr>
              <a:t>29.112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OBSERVAÇÃO – </a:t>
            </a:r>
            <a:r>
              <a:rPr lang="pt-BR" sz="3000" b="1" dirty="0">
                <a:solidFill>
                  <a:srgbClr val="AC0F2A"/>
                </a:solidFill>
              </a:rPr>
              <a:t>9.159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ATEN. ORTOPEDICO – </a:t>
            </a:r>
            <a:r>
              <a:rPr lang="pt-BR" sz="3000" b="1" dirty="0">
                <a:solidFill>
                  <a:srgbClr val="AC0F2A"/>
                </a:solidFill>
              </a:rPr>
              <a:t>596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PEQUENAS CIRURGIAS – </a:t>
            </a:r>
            <a:r>
              <a:rPr lang="pt-BR" sz="3000" b="1" dirty="0">
                <a:solidFill>
                  <a:srgbClr val="AC0F2A"/>
                </a:solidFill>
              </a:rPr>
              <a:t>213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LAQUEADURAS – </a:t>
            </a:r>
            <a:r>
              <a:rPr lang="pt-BR" sz="3000" b="1" dirty="0">
                <a:solidFill>
                  <a:srgbClr val="9E1B32"/>
                </a:solidFill>
              </a:rPr>
              <a:t>16</a:t>
            </a:r>
            <a:r>
              <a:rPr lang="pt-BR" sz="3000" b="1" dirty="0">
                <a:solidFill>
                  <a:srgbClr val="2DA3C5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VASECTOMIAS – </a:t>
            </a:r>
            <a:r>
              <a:rPr lang="pt-BR" sz="3000" b="1" dirty="0">
                <a:solidFill>
                  <a:srgbClr val="9E1B32"/>
                </a:solidFill>
              </a:rPr>
              <a:t>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EXAMES LAB. – </a:t>
            </a:r>
            <a:r>
              <a:rPr lang="pt-BR" sz="3000" b="1" dirty="0">
                <a:solidFill>
                  <a:srgbClr val="9E1B32"/>
                </a:solidFill>
              </a:rPr>
              <a:t>31.992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RAIO X – </a:t>
            </a:r>
            <a:r>
              <a:rPr lang="pt-BR" sz="3000" b="1" dirty="0">
                <a:solidFill>
                  <a:srgbClr val="AC0F2A"/>
                </a:solidFill>
              </a:rPr>
              <a:t>4.750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3000" b="1" dirty="0">
              <a:solidFill>
                <a:srgbClr val="AC0F2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ECG – </a:t>
            </a:r>
            <a:r>
              <a:rPr lang="pt-BR" sz="3000" b="1" dirty="0">
                <a:solidFill>
                  <a:srgbClr val="AC0F2A"/>
                </a:solidFill>
              </a:rPr>
              <a:t>891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TOCOCARDIO – </a:t>
            </a:r>
            <a:r>
              <a:rPr lang="pt-BR" sz="3000" b="1" dirty="0">
                <a:solidFill>
                  <a:srgbClr val="AC0F2A"/>
                </a:solidFill>
              </a:rPr>
              <a:t>354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INALAÇÃO – </a:t>
            </a:r>
            <a:r>
              <a:rPr lang="pt-BR" sz="3000" b="1" dirty="0">
                <a:solidFill>
                  <a:srgbClr val="AC0F2A"/>
                </a:solidFill>
              </a:rPr>
              <a:t>284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TRIAGEM – </a:t>
            </a:r>
            <a:r>
              <a:rPr lang="pt-BR" sz="3000" b="1" dirty="0">
                <a:solidFill>
                  <a:srgbClr val="AC0F2A"/>
                </a:solidFill>
              </a:rPr>
              <a:t>25.249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EMISSÕES OTO. – </a:t>
            </a:r>
            <a:r>
              <a:rPr lang="pt-BR" sz="3000" b="1" dirty="0">
                <a:solidFill>
                  <a:srgbClr val="AC0F2A"/>
                </a:solidFill>
              </a:rPr>
              <a:t>50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APLICAÇÃO DE MEDIC. – </a:t>
            </a:r>
            <a:r>
              <a:rPr lang="pt-BR" sz="3000" b="1" dirty="0">
                <a:solidFill>
                  <a:srgbClr val="AC0F2A"/>
                </a:solidFill>
              </a:rPr>
              <a:t>18.919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CURATIVOS – </a:t>
            </a:r>
            <a:r>
              <a:rPr lang="pt-BR" sz="3000" b="1" dirty="0">
                <a:solidFill>
                  <a:srgbClr val="AC0F2A"/>
                </a:solidFill>
              </a:rPr>
              <a:t>577</a:t>
            </a:r>
          </a:p>
        </p:txBody>
      </p:sp>
    </p:spTree>
    <p:extLst>
      <p:ext uri="{BB962C8B-B14F-4D97-AF65-F5344CB8AC3E}">
        <p14:creationId xmlns:p14="http://schemas.microsoft.com/office/powerpoint/2010/main" val="114022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07452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234080" y="2998113"/>
            <a:ext cx="372384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>
                <a:solidFill>
                  <a:srgbClr val="2DA3C5"/>
                </a:solidFill>
              </a:rPr>
              <a:t>INTERNAÇÃO</a:t>
            </a:r>
          </a:p>
        </p:txBody>
      </p:sp>
    </p:spTree>
    <p:extLst>
      <p:ext uri="{BB962C8B-B14F-4D97-AF65-F5344CB8AC3E}">
        <p14:creationId xmlns:p14="http://schemas.microsoft.com/office/powerpoint/2010/main" val="2172985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972137541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496000" y="926378"/>
            <a:ext cx="720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TOTAL NO QUADRIMESTRE = 358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489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66780322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609708" y="926378"/>
            <a:ext cx="89725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TRANSFUSÃO DE HEMÁCIAS – TOTAL = 21</a:t>
            </a:r>
          </a:p>
        </p:txBody>
      </p:sp>
    </p:spTree>
    <p:extLst>
      <p:ext uri="{BB962C8B-B14F-4D97-AF65-F5344CB8AC3E}">
        <p14:creationId xmlns:p14="http://schemas.microsoft.com/office/powerpoint/2010/main" val="3526530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015623" y="3075057"/>
            <a:ext cx="416075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>
                <a:solidFill>
                  <a:srgbClr val="2DA3C5"/>
                </a:solidFill>
              </a:rPr>
              <a:t>MATERNIDADE</a:t>
            </a:r>
          </a:p>
        </p:txBody>
      </p:sp>
    </p:spTree>
    <p:extLst>
      <p:ext uri="{BB962C8B-B14F-4D97-AF65-F5344CB8AC3E}">
        <p14:creationId xmlns:p14="http://schemas.microsoft.com/office/powerpoint/2010/main" val="4224709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162887403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5173664" y="928962"/>
            <a:ext cx="1844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PARTOS</a:t>
            </a:r>
          </a:p>
        </p:txBody>
      </p:sp>
    </p:spTree>
    <p:extLst>
      <p:ext uri="{BB962C8B-B14F-4D97-AF65-F5344CB8AC3E}">
        <p14:creationId xmlns:p14="http://schemas.microsoft.com/office/powerpoint/2010/main" val="1110595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862134" y="3075057"/>
            <a:ext cx="646773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>
                <a:solidFill>
                  <a:srgbClr val="2DA3C5"/>
                </a:solidFill>
              </a:rPr>
              <a:t>DEMAIS INFORMAÇÕES</a:t>
            </a:r>
          </a:p>
        </p:txBody>
      </p:sp>
    </p:spTree>
    <p:extLst>
      <p:ext uri="{BB962C8B-B14F-4D97-AF65-F5344CB8AC3E}">
        <p14:creationId xmlns:p14="http://schemas.microsoft.com/office/powerpoint/2010/main" val="1028319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411622553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200398" y="928962"/>
            <a:ext cx="77912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ÓBITOS HOSPITALARES – TOTAL </a:t>
            </a:r>
            <a:r>
              <a:rPr lang="pt-BR" sz="4000" b="1">
                <a:solidFill>
                  <a:srgbClr val="AC0F2A"/>
                </a:solidFill>
              </a:rPr>
              <a:t>= 19</a:t>
            </a:r>
            <a:endParaRPr lang="pt-BR" sz="4000" b="1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1035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6236</TotalTime>
  <Words>206</Words>
  <Application>Microsoft Office PowerPoint</Application>
  <PresentationFormat>Widescreen</PresentationFormat>
  <Paragraphs>106</Paragraphs>
  <Slides>18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Microsoft Office</dc:creator>
  <cp:lastModifiedBy>User</cp:lastModifiedBy>
  <cp:revision>380</cp:revision>
  <dcterms:created xsi:type="dcterms:W3CDTF">2018-09-25T19:20:22Z</dcterms:created>
  <dcterms:modified xsi:type="dcterms:W3CDTF">2024-09-26T13:57:49Z</dcterms:modified>
</cp:coreProperties>
</file>