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7" r:id="rId3"/>
    <p:sldId id="283" r:id="rId4"/>
    <p:sldId id="258" r:id="rId5"/>
    <p:sldId id="289" r:id="rId6"/>
    <p:sldId id="260" r:id="rId7"/>
    <p:sldId id="268" r:id="rId8"/>
    <p:sldId id="290" r:id="rId9"/>
    <p:sldId id="284" r:id="rId10"/>
    <p:sldId id="262" r:id="rId11"/>
    <p:sldId id="281" r:id="rId12"/>
    <p:sldId id="264" r:id="rId13"/>
    <p:sldId id="272" r:id="rId14"/>
    <p:sldId id="286" r:id="rId15"/>
    <p:sldId id="285" r:id="rId16"/>
    <p:sldId id="288" r:id="rId17"/>
    <p:sldId id="273" r:id="rId18"/>
    <p:sldId id="279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F2A"/>
    <a:srgbClr val="2DA3C5"/>
    <a:srgbClr val="9E1B32"/>
    <a:srgbClr val="CC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2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CLÍNICO GERAL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-2.38805496161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2.122715521437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5555555555554534E-3"/>
                  <c:y val="-5.3067888035949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FC6-41E2-9492-977B239DEB7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1227155214379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FC6-41E2-9492-977B239DEB7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5648</c:v>
                </c:pt>
                <c:pt idx="1">
                  <c:v>4744</c:v>
                </c:pt>
                <c:pt idx="2">
                  <c:v>4349</c:v>
                </c:pt>
                <c:pt idx="3">
                  <c:v>4560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PEDIATRIA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891951006124233E-2"/>
                  <c:y val="-1.8949623531388082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4444444444444391E-2"/>
                  <c:y val="-2.1227155214379644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055555555555555E-2"/>
                  <c:y val="-2.6533944017974553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FC6-41E2-9492-977B239DEB7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4.4444553805774278E-2"/>
                  <c:y val="-2.7860432290180225E-2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spAutoFit/>
                  </a:bodyPr>
                  <a:lstStyle/>
                  <a:p>
                    <a:pPr>
                      <a:defRPr>
                        <a:ln w="9525">
                          <a:solidFill>
                            <a:srgbClr val="9E1B32"/>
                          </a:solidFill>
                        </a:ln>
                        <a:solidFill>
                          <a:srgbClr val="9E1B32"/>
                        </a:solidFill>
                      </a:defRPr>
                    </a:pPr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solidFill>
                              <a:srgbClr val="9E1B32"/>
                            </a:solidFill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2091</c:v>
                </c:pt>
                <c:pt idx="1">
                  <c:v>1508</c:v>
                </c:pt>
                <c:pt idx="2">
                  <c:v>873</c:v>
                </c:pt>
                <c:pt idx="3">
                  <c:v>1442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04774608"/>
        <c:axId val="1204774064"/>
        <c:axId val="0"/>
      </c:bar3DChart>
      <c:catAx>
        <c:axId val="1204774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04774064"/>
        <c:crosses val="autoZero"/>
        <c:auto val="1"/>
        <c:lblAlgn val="ctr"/>
        <c:lblOffset val="100"/>
        <c:noMultiLvlLbl val="0"/>
      </c:catAx>
      <c:valAx>
        <c:axId val="12047740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0477460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2365</c:v>
                </c:pt>
                <c:pt idx="1">
                  <c:v>1756</c:v>
                </c:pt>
                <c:pt idx="2">
                  <c:v>1767</c:v>
                </c:pt>
                <c:pt idx="3">
                  <c:v>1886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06918560"/>
        <c:axId val="1284994144"/>
        <c:axId val="0"/>
      </c:bar3DChart>
      <c:catAx>
        <c:axId val="120691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4144"/>
        <c:crosses val="autoZero"/>
        <c:auto val="1"/>
        <c:lblAlgn val="ctr"/>
        <c:lblOffset val="100"/>
        <c:noMultiLvlLbl val="0"/>
      </c:catAx>
      <c:valAx>
        <c:axId val="128499414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206918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AMBULATÓRIO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44</c:v>
                </c:pt>
                <c:pt idx="1">
                  <c:v>44</c:v>
                </c:pt>
                <c:pt idx="2">
                  <c:v>46</c:v>
                </c:pt>
                <c:pt idx="3">
                  <c:v>47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PRONTO SOCORRO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73</c:v>
                </c:pt>
                <c:pt idx="1">
                  <c:v>62</c:v>
                </c:pt>
                <c:pt idx="2">
                  <c:v>68</c:v>
                </c:pt>
                <c:pt idx="3">
                  <c:v>40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93056"/>
        <c:axId val="1284996864"/>
        <c:axId val="0"/>
      </c:bar3DChart>
      <c:catAx>
        <c:axId val="1284993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6864"/>
        <c:crosses val="autoZero"/>
        <c:auto val="1"/>
        <c:lblAlgn val="ctr"/>
        <c:lblOffset val="100"/>
        <c:noMultiLvlLbl val="0"/>
      </c:catAx>
      <c:valAx>
        <c:axId val="12849968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9305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44</c:v>
                </c:pt>
                <c:pt idx="1">
                  <c:v>50</c:v>
                </c:pt>
                <c:pt idx="2">
                  <c:v>47</c:v>
                </c:pt>
                <c:pt idx="3">
                  <c:v>49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4997408"/>
        <c:axId val="1284989792"/>
        <c:axId val="0"/>
      </c:bar3DChart>
      <c:catAx>
        <c:axId val="1284997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89792"/>
        <c:crosses val="autoZero"/>
        <c:auto val="1"/>
        <c:lblAlgn val="ctr"/>
        <c:lblOffset val="100"/>
        <c:noMultiLvlLbl val="0"/>
      </c:catAx>
      <c:valAx>
        <c:axId val="128498979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2849974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7352</c:v>
                </c:pt>
                <c:pt idx="1">
                  <c:v>9217</c:v>
                </c:pt>
                <c:pt idx="2">
                  <c:v>8376</c:v>
                </c:pt>
                <c:pt idx="3">
                  <c:v>8279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4564</c:v>
                </c:pt>
                <c:pt idx="1">
                  <c:v>3606</c:v>
                </c:pt>
                <c:pt idx="2">
                  <c:v>3342</c:v>
                </c:pt>
                <c:pt idx="3">
                  <c:v>3545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412</c:v>
                </c:pt>
                <c:pt idx="1">
                  <c:v>383</c:v>
                </c:pt>
                <c:pt idx="2">
                  <c:v>282</c:v>
                </c:pt>
                <c:pt idx="3">
                  <c:v>324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97952"/>
        <c:axId val="1284987616"/>
        <c:axId val="0"/>
      </c:bar3DChart>
      <c:catAx>
        <c:axId val="1284997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87616"/>
        <c:crosses val="autoZero"/>
        <c:auto val="1"/>
        <c:lblAlgn val="ctr"/>
        <c:lblOffset val="100"/>
        <c:noMultiLvlLbl val="0"/>
      </c:catAx>
      <c:valAx>
        <c:axId val="12849876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979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142</c:v>
                </c:pt>
                <c:pt idx="1">
                  <c:v>134</c:v>
                </c:pt>
                <c:pt idx="2">
                  <c:v>148</c:v>
                </c:pt>
                <c:pt idx="3">
                  <c:v>105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P. ATENDIMENTO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1522</c:v>
                </c:pt>
                <c:pt idx="1">
                  <c:v>1342</c:v>
                </c:pt>
                <c:pt idx="2">
                  <c:v>1258</c:v>
                </c:pt>
                <c:pt idx="3">
                  <c:v>1366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INTERNAÇÃO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F29115-B795-4ABD-926D-723A333F42E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72BE719-8251-490A-8435-C9BE2D35E7DE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B2C5BA-FDFB-491C-9D3A-D3FD4C79EC9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52C0E3-1F35-40F5-8124-EFDA6FB6B9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72</c:v>
                </c:pt>
                <c:pt idx="1">
                  <c:v>27</c:v>
                </c:pt>
                <c:pt idx="2">
                  <c:v>33</c:v>
                </c:pt>
                <c:pt idx="3">
                  <c:v>47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99040"/>
        <c:axId val="1284989248"/>
        <c:axId val="0"/>
      </c:bar3DChart>
      <c:catAx>
        <c:axId val="12849990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89248"/>
        <c:crosses val="autoZero"/>
        <c:auto val="1"/>
        <c:lblAlgn val="ctr"/>
        <c:lblOffset val="100"/>
        <c:noMultiLvlLbl val="0"/>
      </c:catAx>
      <c:valAx>
        <c:axId val="12849892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9904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ELETROCARDIOGRAMA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181</c:v>
                </c:pt>
                <c:pt idx="1">
                  <c:v>145</c:v>
                </c:pt>
                <c:pt idx="2">
                  <c:v>193</c:v>
                </c:pt>
                <c:pt idx="3">
                  <c:v>172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TOCOCARDIOGRAFIA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 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83</c:v>
                </c:pt>
                <c:pt idx="1">
                  <c:v>58</c:v>
                </c:pt>
                <c:pt idx="2">
                  <c:v>57</c:v>
                </c:pt>
                <c:pt idx="3">
                  <c:v>69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95232"/>
        <c:axId val="1284999584"/>
        <c:axId val="0"/>
      </c:bar3DChart>
      <c:catAx>
        <c:axId val="1284995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9584"/>
        <c:crosses val="autoZero"/>
        <c:auto val="1"/>
        <c:lblAlgn val="ctr"/>
        <c:lblOffset val="100"/>
        <c:noMultiLvlLbl val="0"/>
      </c:catAx>
      <c:valAx>
        <c:axId val="12849995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9523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MÉDICA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52</c:v>
                </c:pt>
                <c:pt idx="1">
                  <c:v>38</c:v>
                </c:pt>
                <c:pt idx="2">
                  <c:v>39</c:v>
                </c:pt>
                <c:pt idx="3">
                  <c:v>27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OBSTÉTRICA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225229658792656E-2"/>
                  <c:y val="4.9309260847891136E-3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1CAAE31-AF6C-48F3-B746-A604DA74331A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847112860892389E-2"/>
                      <c:h val="0.1144511380554839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4.1666666666666666E-3"/>
                  <c:y val="-4.8645002081738262E-17"/>
                </c:manualLayout>
              </c:layout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691F3140-BDB9-459F-BB8C-E7CDA3CCE2C7}" type="VALUE">
                      <a:rPr lang="en-US" sz="2800" b="1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5693350831146108E-2"/>
                      <c:h val="9.8530771644699214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vertOverflow="overflow" horzOverflow="overflow" wrap="square" lIns="90000" tIns="46800" rIns="90000" bIns="46800" anchor="ctr">
                    <a:noAutofit/>
                  </a:bodyPr>
                  <a:lstStyle/>
                  <a:p>
                    <a:pPr>
                      <a:defRPr>
                        <a:ln w="9525">
                          <a:noFill/>
                        </a:ln>
                        <a:solidFill>
                          <a:srgbClr val="9E1B32"/>
                        </a:solidFill>
                      </a:defRPr>
                    </a:pPr>
                    <a:fld id="{1A37B9A2-1CB3-4F8A-B281-4D80BB816177}" type="VALUE">
                      <a:rPr lang="en-US" sz="2800" b="1" dirty="0">
                        <a:ln w="9525">
                          <a:noFill/>
                        </a:ln>
                      </a:rPr>
                      <a:pPr>
                        <a:defRPr>
                          <a:ln w="9525">
                            <a:noFill/>
                          </a:ln>
                          <a:solidFill>
                            <a:srgbClr val="9E1B32"/>
                          </a:solidFill>
                        </a:defRPr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A0C-447D-A9AD-EE439C25AE3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7778324584426949E-3"/>
                  <c:y val="-1.7246959147336982E-2"/>
                </c:manualLayout>
              </c:layout>
              <c:tx>
                <c:rich>
                  <a:bodyPr/>
                  <a:lstStyle/>
                  <a:p>
                    <a:fld id="{0411D278-98C2-424A-B7A9-90C71CD729BA}" type="VALUE">
                      <a:rPr lang="en-US" sz="2800" b="1" dirty="0">
                        <a:ln w="9525">
                          <a:noFill/>
                        </a:ln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A0C-447D-A9AD-EE439C25AE32}"/>
                </c:ext>
                <c:ext xmlns:c15="http://schemas.microsoft.com/office/drawing/2012/chart" uri="{CE6537A1-D6FC-4f65-9D91-7224C49458BB}">
                  <c15:layout>
                    <c:manualLayout>
                      <c:w val="6.986001749781276E-2"/>
                      <c:h val="9.057058843930683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vertOverflow="overflow" horzOverflow="overflow" wrap="square" lIns="90000" tIns="46800" rIns="90000" bIns="46800" anchor="ctr">
                <a:noAutofit/>
              </a:bodyPr>
              <a:lstStyle/>
              <a:p>
                <a:pPr>
                  <a:defRPr>
                    <a:ln w="9525">
                      <a:solidFill>
                        <a:srgbClr val="9E1B32"/>
                      </a:solidFill>
                    </a:ln>
                    <a:solidFill>
                      <a:srgbClr val="9E1B32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14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1A0C-447D-A9AD-EE439C25AE32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CIRÚRGICA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07C451-4639-4766-98D0-0785E4B04DA7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7DDEC9C-5C4C-457B-AA1C-0791956E96E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7222222222222224E-3"/>
                  <c:y val="0"/>
                </c:manualLayout>
              </c:layout>
              <c:tx>
                <c:rich>
                  <a:bodyPr/>
                  <a:lstStyle/>
                  <a:p>
                    <a:fld id="{5BFBB60F-B365-4805-B832-61A8FB935A12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9664A00-8795-4731-A0BC-A0A29380A40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Plan1!$D$2:$D$5</c:f>
              <c:numCache>
                <c:formatCode>#,##0</c:formatCode>
                <c:ptCount val="4"/>
                <c:pt idx="0">
                  <c:v>46</c:v>
                </c:pt>
                <c:pt idx="1">
                  <c:v>38</c:v>
                </c:pt>
                <c:pt idx="2">
                  <c:v>36</c:v>
                </c:pt>
                <c:pt idx="3">
                  <c:v>13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3-1A0C-447D-A9AD-EE439C25AE32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PEDIATRA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472E00F7-55FF-4BD3-B456-8455F572FFDC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327948A-1B14-4CFC-8AB1-F09065C42600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C3707E45-21F3-409B-96C6-D52055EF1D1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E102ED-6DA1-472A-A2AD-B2BDCAD78605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A0C-447D-A9AD-EE439C25AE32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Plan1!$E$2:$E$5</c:f>
              <c:numCache>
                <c:formatCode>#,##0</c:formatCode>
                <c:ptCount val="4"/>
                <c:pt idx="0">
                  <c:v>11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1A0C-447D-A9AD-EE439C25AE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84896"/>
        <c:axId val="1284988160"/>
        <c:axId val="0"/>
      </c:bar3DChart>
      <c:catAx>
        <c:axId val="1284984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88160"/>
        <c:crosses val="autoZero"/>
        <c:auto val="1"/>
        <c:lblAlgn val="ctr"/>
        <c:lblOffset val="100"/>
        <c:noMultiLvlLbl val="0"/>
      </c:catAx>
      <c:valAx>
        <c:axId val="12849881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8489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8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4990336"/>
        <c:axId val="1284995776"/>
        <c:axId val="0"/>
      </c:bar3DChart>
      <c:catAx>
        <c:axId val="1284990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5776"/>
        <c:crosses val="autoZero"/>
        <c:auto val="1"/>
        <c:lblAlgn val="ctr"/>
        <c:lblOffset val="100"/>
        <c:noMultiLvlLbl val="0"/>
      </c:catAx>
      <c:valAx>
        <c:axId val="128499577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284990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PILAR DO SUL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30</c:v>
                </c:pt>
                <c:pt idx="1">
                  <c:v>23</c:v>
                </c:pt>
                <c:pt idx="2">
                  <c:v>31</c:v>
                </c:pt>
                <c:pt idx="3">
                  <c:v>29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DEMAIS CIDADES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2FCBDC6-5694-4DE6-AD11-05AF18060003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BD0941A-5367-49C6-8CB5-4E3B8DDDCBBA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84267F7-302F-4F0B-B366-1A516C82BA06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D270606-7083-417D-9F29-96FE6230CF8B}" type="VALUE">
                      <a:rPr lang="en-US" sz="2800" b="1">
                        <a:solidFill>
                          <a:srgbClr val="9E1B3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AED-440B-AF00-E23901BDF46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Plan1!$C$2:$C$5</c:f>
              <c:numCache>
                <c:formatCode>#,##0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14</c:v>
                </c:pt>
                <c:pt idx="3">
                  <c:v>11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0-5AED-440B-AF00-E23901BDF4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4985440"/>
        <c:axId val="1284991424"/>
        <c:axId val="0"/>
      </c:bar3DChart>
      <c:catAx>
        <c:axId val="1284985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1424"/>
        <c:crosses val="autoZero"/>
        <c:auto val="1"/>
        <c:lblAlgn val="ctr"/>
        <c:lblOffset val="100"/>
        <c:noMultiLvlLbl val="0"/>
      </c:catAx>
      <c:valAx>
        <c:axId val="12849914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498544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F4-4E98-A06A-F822E673E1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hape val="box"/>
          <c:extLst xmlns:c16r2="http://schemas.microsoft.com/office/drawing/2015/06/chart"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5000128"/>
        <c:axId val="1284996320"/>
        <c:axId val="0"/>
      </c:bar3DChart>
      <c:catAx>
        <c:axId val="1285000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284996320"/>
        <c:crosses val="autoZero"/>
        <c:auto val="1"/>
        <c:lblAlgn val="ctr"/>
        <c:lblOffset val="100"/>
        <c:noMultiLvlLbl val="0"/>
      </c:catAx>
      <c:valAx>
        <c:axId val="1284996320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285000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22/09/2025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54814" y="3075057"/>
            <a:ext cx="608237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2DA3C5"/>
                </a:solidFill>
              </a:rPr>
              <a:t>AUDIÊNCIA PÚBLICA </a:t>
            </a: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SAÚDE</a:t>
            </a:r>
          </a:p>
          <a:p>
            <a:pPr algn="ctr"/>
            <a:endParaRPr lang="pt-BR" sz="4000" b="1" dirty="0">
              <a:solidFill>
                <a:srgbClr val="2DA3C5"/>
              </a:solidFill>
            </a:endParaRPr>
          </a:p>
          <a:p>
            <a:pPr algn="ctr"/>
            <a:r>
              <a:rPr lang="pt-BR" sz="4000" b="1" dirty="0">
                <a:solidFill>
                  <a:srgbClr val="2DA3C5"/>
                </a:solidFill>
              </a:rPr>
              <a:t>2º QUADRIMESTRE DE 2025</a:t>
            </a: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49" y="32600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35111" y="3429000"/>
            <a:ext cx="5321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60021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421088418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933624" y="932688"/>
            <a:ext cx="63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– TOTAL = 25.215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5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8423004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818404" y="921464"/>
            <a:ext cx="655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– TOTAL = 7.774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74468091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67554" y="928962"/>
            <a:ext cx="9256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 – TOTAL= 424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48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7148071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062026" y="920814"/>
            <a:ext cx="8067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 – TOTAL = 190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094334871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9219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– TOTAL = 49.682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917001945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86020" y="926378"/>
            <a:ext cx="8818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RADIOLOGICOS – TOTAL = 6.196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7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41218292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863961" y="952011"/>
            <a:ext cx="6600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PROCEDIMENTOS ADICIONAIS</a:t>
            </a:r>
          </a:p>
        </p:txBody>
      </p:sp>
    </p:spTree>
    <p:extLst>
      <p:ext uri="{BB962C8B-B14F-4D97-AF65-F5344CB8AC3E}">
        <p14:creationId xmlns:p14="http://schemas.microsoft.com/office/powerpoint/2010/main" val="2941966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821048" y="920165"/>
            <a:ext cx="8809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= 133.639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2749BE4-6275-497D-89AB-835C93443BBA}"/>
              </a:ext>
            </a:extLst>
          </p:cNvPr>
          <p:cNvSpPr txBox="1"/>
          <p:nvPr/>
        </p:nvSpPr>
        <p:spPr>
          <a:xfrm>
            <a:off x="696000" y="1866869"/>
            <a:ext cx="10800000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CONSULTAS – </a:t>
            </a:r>
            <a:r>
              <a:rPr lang="pt-BR" sz="3000" b="1" dirty="0">
                <a:solidFill>
                  <a:srgbClr val="AC0F2A"/>
                </a:solidFill>
              </a:rPr>
              <a:t>25.215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ATEN. ORTOPEDICO – </a:t>
            </a:r>
            <a:r>
              <a:rPr lang="pt-BR" sz="3000" b="1" dirty="0">
                <a:solidFill>
                  <a:srgbClr val="AC0F2A"/>
                </a:solidFill>
              </a:rPr>
              <a:t>424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OBSERVAÇÃO – </a:t>
            </a:r>
            <a:r>
              <a:rPr lang="pt-BR" sz="3000" b="1" dirty="0">
                <a:solidFill>
                  <a:srgbClr val="AC0F2A"/>
                </a:solidFill>
              </a:rPr>
              <a:t>7.774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PEQUENAS CIRURGIAS – </a:t>
            </a:r>
            <a:r>
              <a:rPr lang="pt-BR" sz="3000" b="1" dirty="0">
                <a:solidFill>
                  <a:srgbClr val="AC0F2A"/>
                </a:solidFill>
              </a:rPr>
              <a:t>190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INALAÇÃO – </a:t>
            </a:r>
            <a:r>
              <a:rPr lang="pt-BR" sz="3000" b="1" dirty="0">
                <a:solidFill>
                  <a:srgbClr val="AC0F2A"/>
                </a:solidFill>
              </a:rPr>
              <a:t>1.270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RAIO X – </a:t>
            </a:r>
            <a:r>
              <a:rPr lang="pt-BR" sz="3000" b="1" dirty="0">
                <a:solidFill>
                  <a:srgbClr val="AC0F2A"/>
                </a:solidFill>
              </a:rPr>
              <a:t>6.196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INT. – </a:t>
            </a:r>
            <a:r>
              <a:rPr lang="pt-BR" sz="3000" b="1" dirty="0">
                <a:solidFill>
                  <a:srgbClr val="AC0F2A"/>
                </a:solidFill>
              </a:rPr>
              <a:t>16.458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000" b="1" dirty="0">
              <a:solidFill>
                <a:srgbClr val="2DA3C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EXAMES LAB. EXT. – </a:t>
            </a:r>
            <a:r>
              <a:rPr lang="pt-BR" sz="3000" b="1" dirty="0">
                <a:solidFill>
                  <a:srgbClr val="AC0F2A"/>
                </a:solidFill>
              </a:rPr>
              <a:t>33.224</a:t>
            </a:r>
            <a:r>
              <a:rPr lang="pt-BR" sz="3000" b="1" dirty="0">
                <a:solidFill>
                  <a:srgbClr val="2DA3C5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ECG – </a:t>
            </a:r>
            <a:r>
              <a:rPr lang="pt-BR" sz="3000" b="1" dirty="0">
                <a:solidFill>
                  <a:srgbClr val="AC0F2A"/>
                </a:solidFill>
              </a:rPr>
              <a:t>308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TRIAGEM – </a:t>
            </a:r>
            <a:r>
              <a:rPr lang="pt-BR" sz="3000" b="1" dirty="0">
                <a:solidFill>
                  <a:srgbClr val="AC0F2A"/>
                </a:solidFill>
              </a:rPr>
              <a:t>24.039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EMISSÕES OTO. – </a:t>
            </a:r>
            <a:r>
              <a:rPr lang="pt-BR" sz="3000" b="1" dirty="0">
                <a:solidFill>
                  <a:srgbClr val="AC0F2A"/>
                </a:solidFill>
              </a:rPr>
              <a:t>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TOCOCARDIO – </a:t>
            </a:r>
            <a:r>
              <a:rPr lang="pt-BR" sz="3000" b="1" dirty="0">
                <a:solidFill>
                  <a:srgbClr val="AC0F2A"/>
                </a:solidFill>
              </a:rPr>
              <a:t>287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APLICAÇÃO DE MEDIC. – </a:t>
            </a:r>
            <a:r>
              <a:rPr lang="pt-BR" sz="3000" b="1" dirty="0">
                <a:solidFill>
                  <a:srgbClr val="AC0F2A"/>
                </a:solidFill>
              </a:rPr>
              <a:t>17.801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000" b="1" dirty="0">
                <a:solidFill>
                  <a:srgbClr val="2DA3C5"/>
                </a:solidFill>
              </a:rPr>
              <a:t>CURATIVOS – </a:t>
            </a:r>
            <a:r>
              <a:rPr lang="pt-BR" sz="3000" b="1" dirty="0">
                <a:solidFill>
                  <a:srgbClr val="AC0F2A"/>
                </a:solidFill>
              </a:rPr>
              <a:t>361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34080" y="2998113"/>
            <a:ext cx="37238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73643542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496000" y="926378"/>
            <a:ext cx="720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TOTAL NO QUADRIMESTRE = 355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238794867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09708" y="926378"/>
            <a:ext cx="8972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TOTAL = 24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15623" y="3075057"/>
            <a:ext cx="416075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MATERNIDADE</a:t>
            </a:r>
          </a:p>
        </p:txBody>
      </p:sp>
    </p:spTree>
    <p:extLst>
      <p:ext uri="{BB962C8B-B14F-4D97-AF65-F5344CB8AC3E}">
        <p14:creationId xmlns:p14="http://schemas.microsoft.com/office/powerpoint/2010/main" val="4224709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64673219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5173664" y="928962"/>
            <a:ext cx="1844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</a:t>
            </a:r>
          </a:p>
        </p:txBody>
      </p:sp>
    </p:spTree>
    <p:extLst>
      <p:ext uri="{BB962C8B-B14F-4D97-AF65-F5344CB8AC3E}">
        <p14:creationId xmlns:p14="http://schemas.microsoft.com/office/powerpoint/2010/main" val="111059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45924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862134" y="3075057"/>
            <a:ext cx="64677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DEMAIS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02831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788477390"/>
              </p:ext>
            </p:extLst>
          </p:nvPr>
        </p:nvGraphicFramePr>
        <p:xfrm>
          <a:off x="1524000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2200398" y="928962"/>
            <a:ext cx="7791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 – TOTAL </a:t>
            </a:r>
            <a:r>
              <a:rPr lang="pt-BR" sz="4000" b="1">
                <a:solidFill>
                  <a:srgbClr val="AC0F2A"/>
                </a:solidFill>
              </a:rPr>
              <a:t>= 19</a:t>
            </a:r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407452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142916" y="2998113"/>
            <a:ext cx="5906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6324</TotalTime>
  <Words>185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385</cp:revision>
  <dcterms:created xsi:type="dcterms:W3CDTF">2018-09-25T19:20:22Z</dcterms:created>
  <dcterms:modified xsi:type="dcterms:W3CDTF">2025-09-22T11:49:04Z</dcterms:modified>
</cp:coreProperties>
</file>