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1" r:id="rId3"/>
    <p:sldId id="283" r:id="rId4"/>
    <p:sldId id="284" r:id="rId5"/>
    <p:sldId id="285" r:id="rId6"/>
    <p:sldId id="286" r:id="rId7"/>
    <p:sldId id="288" r:id="rId8"/>
    <p:sldId id="292" r:id="rId9"/>
    <p:sldId id="291" r:id="rId10"/>
    <p:sldId id="287" r:id="rId11"/>
    <p:sldId id="293" r:id="rId12"/>
    <p:sldId id="294" r:id="rId13"/>
    <p:sldId id="278" r:id="rId14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3C5"/>
    <a:srgbClr val="CC1324"/>
    <a:srgbClr val="9E1B32"/>
    <a:srgbClr val="AC0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74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96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91815-8548-45D6-8601-89EF93127894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14BC4-7860-4839-9005-9BDD9AC74E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429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C0B8E-DD6E-46C0-A008-BC27DF3A94B6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00E6-3F9F-40E0-AECE-0106BDE2D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11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00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94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315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41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978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5321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54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031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080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55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86687" y="4065132"/>
            <a:ext cx="6218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 smtClean="0">
                <a:solidFill>
                  <a:srgbClr val="2DA3C5"/>
                </a:solidFill>
              </a:rPr>
              <a:t>3º </a:t>
            </a:r>
            <a:r>
              <a:rPr lang="pt-BR" sz="4000" b="1" dirty="0">
                <a:solidFill>
                  <a:srgbClr val="2DA3C5"/>
                </a:solidFill>
              </a:rPr>
              <a:t>QUADRIMESTRE DE </a:t>
            </a:r>
            <a:r>
              <a:rPr lang="pt-BR" sz="4000" b="1" dirty="0" smtClean="0">
                <a:solidFill>
                  <a:srgbClr val="2DA3C5"/>
                </a:solidFill>
              </a:rPr>
              <a:t>2023</a:t>
            </a:r>
            <a:endParaRPr lang="pt-BR" sz="4000" b="1" dirty="0">
              <a:solidFill>
                <a:srgbClr val="2DA3C5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679103" y="3282631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473999" y="5246461"/>
            <a:ext cx="5274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spc="300" dirty="0">
                <a:solidFill>
                  <a:srgbClr val="2DA3C5"/>
                </a:solidFill>
              </a:rPr>
              <a:t>APRESENTAÇÃO: </a:t>
            </a:r>
            <a:r>
              <a:rPr lang="pt-BR" sz="1600" b="1" spc="300" dirty="0" smtClean="0">
                <a:solidFill>
                  <a:srgbClr val="2DA3C5"/>
                </a:solidFill>
              </a:rPr>
              <a:t>22 DE FEVEREIRO </a:t>
            </a:r>
            <a:r>
              <a:rPr lang="pt-BR" sz="1600" b="1" spc="300" dirty="0">
                <a:solidFill>
                  <a:srgbClr val="2DA3C5"/>
                </a:solidFill>
              </a:rPr>
              <a:t>DE </a:t>
            </a:r>
            <a:r>
              <a:rPr lang="pt-BR" sz="1600" b="1" spc="300" dirty="0" smtClean="0">
                <a:solidFill>
                  <a:srgbClr val="2DA3C5"/>
                </a:solidFill>
              </a:rPr>
              <a:t>2024</a:t>
            </a:r>
            <a:endParaRPr lang="pt-BR" sz="1600" b="1" spc="300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654434" y="3282631"/>
            <a:ext cx="47677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BOA </a:t>
            </a:r>
            <a:r>
              <a:rPr lang="pt-BR" sz="4000" b="1" dirty="0" smtClean="0">
                <a:solidFill>
                  <a:srgbClr val="2DA3C5"/>
                </a:solidFill>
              </a:rPr>
              <a:t>NOITE </a:t>
            </a:r>
            <a:r>
              <a:rPr lang="pt-BR" sz="4000" b="1" dirty="0">
                <a:solidFill>
                  <a:srgbClr val="2DA3C5"/>
                </a:solidFill>
              </a:rPr>
              <a:t>A </a:t>
            </a:r>
            <a:r>
              <a:rPr lang="pt-BR" sz="4000" b="1" dirty="0" smtClean="0">
                <a:solidFill>
                  <a:srgbClr val="2DA3C5"/>
                </a:solidFill>
              </a:rPr>
              <a:t>TODOS!</a:t>
            </a:r>
            <a:endParaRPr lang="pt-BR" sz="4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3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780940" y="647759"/>
            <a:ext cx="8630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RECEITAS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340225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R$ 83.842,43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CONVÊNIO MUNICIPAL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R$ 3.200.000,00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CONVÊNIO FEDERAL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R$ 949.565,13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R$ 3.611,03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R$ 201,70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R$ 4.237.250,29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63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430809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R$ 2.079.087,56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R$ 47.012,47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R$ 51.547,20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R$ 49.328,66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R$ 63.930,68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R$ 1.288.052,86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R$ 368.278,56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56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546675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R$ 91.164,20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R$ 54.000,00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R$ 90.908,18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R$ 15.243,89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 MÓVEL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R$ 6.967,37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1" kern="1200" baseline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$  R$ 4.205.521,63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85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569789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R$ 4.237.220,29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R$ 4.205.521,63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EXERCÍCIO¹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R$ 31.728,66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 smtClean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CONTAS A PAGAR²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R$ 358.791,42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DA3C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(1) SALDO REFERENTE A TRANSFERÊNCIA DO PISO DA ENFERMAGEM RECEBIDO DIA 28/12/2023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DA3C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(2) SERVIÇOS MÉDICOS/OUTROS SERVIÇOS DE TERCEIROS/MATERIAL DE CONSUMO/GÊNEROS ALIMENTÍCIOS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3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PROGRAMA ‘MAIS SANTAS CASAS’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840544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R$ 14.189,67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R$ 55.827,92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R$ 189,34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R$ 55.262,37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R$ 14.944,56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0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EMENDA PARLAMENTAR – </a:t>
            </a:r>
            <a:r>
              <a:rPr lang="pt-BR" sz="4000" b="1" dirty="0" smtClean="0">
                <a:solidFill>
                  <a:srgbClr val="AC0F2A"/>
                </a:solidFill>
              </a:rPr>
              <a:t>28010005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885783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R$ 180.000,00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R$ 832,63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R$ 180.750,00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marR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DEVOLUÇÃO DE SALDO REMANESCENTE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R$ 82,63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84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0850" y="647759"/>
            <a:ext cx="116503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PORTARIA GM/MS Nº 96, DE 7 DE FEVEREIRO DE 2023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233930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R$ 208.649,08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R$ 1.993,03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R$ 210.591,17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DEVOLUÇÃO DE SALDO REMANESCENTE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R$ 50,94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56558" y="647759"/>
            <a:ext cx="92788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RECURSOS PRÓPRIOS – 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152208"/>
              </p:ext>
            </p:extLst>
          </p:nvPr>
        </p:nvGraphicFramePr>
        <p:xfrm>
          <a:off x="696000" y="1977494"/>
          <a:ext cx="10800000" cy="4732650"/>
        </p:xfrm>
        <a:graphic>
          <a:graphicData uri="http://schemas.openxmlformats.org/drawingml/2006/table">
            <a:tbl>
              <a:tblPr/>
              <a:tblGrid>
                <a:gridCol w="7595633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67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R$ 528.752,83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PLANOS DE SAÚDE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R$ 297.849,64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CONSULTAS/PROCEDIMENTOS/EXAMES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R$ 228.201,24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ASSOCIADOS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R$ 5.940,00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OUTROS*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18.370,99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R$ 1.079.114,70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R$ 507.181,61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R$ 571.933,09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 gridSpan="2"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BR" sz="1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(*) RENDIMENTO DE APLICAÇÃO FINANCEIRA/FESTAS E EVENTOS/DOAÇÕES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35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184672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CONSTRUÇÃO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R$ 167.213,10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R$ 113.550,34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EQUIPAMENTO HOSPITALAR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R$ 44.065,16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MOBILIÁRIO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R$ 71.913,34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 E MEDICAMENTOS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R$ 32.078,87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R$ 36.367,95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PREDIAL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DE EQUIPAMENTOS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R$ 4.426,70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32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248039"/>
              </p:ext>
            </p:extLst>
          </p:nvPr>
        </p:nvGraphicFramePr>
        <p:xfrm>
          <a:off x="696000" y="1977494"/>
          <a:ext cx="10800000" cy="473265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R$ 8.878,01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R$ 6.734,45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R$ 9.737,22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R$ 5.940,00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BANCÁRIAS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R$ 5.044,77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marR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OUTRAS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R$ 3.811,21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marR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t-BR" sz="2800" b="0" kern="1200" baseline="0" dirty="0" smtClean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R$ 507.181,61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0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3214442" y="2705725"/>
            <a:ext cx="576311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800" b="1" dirty="0">
                <a:solidFill>
                  <a:srgbClr val="2DA3C5"/>
                </a:solidFill>
              </a:rPr>
              <a:t>OBRIGADO</a:t>
            </a:r>
            <a:r>
              <a:rPr lang="pt-BR" sz="8800" b="1" dirty="0" smtClean="0">
                <a:solidFill>
                  <a:srgbClr val="2DA3C5"/>
                </a:solidFill>
              </a:rPr>
              <a:t>!</a:t>
            </a:r>
            <a:endParaRPr lang="pt-BR" sz="88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2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6226</TotalTime>
  <Words>564</Words>
  <Application>Microsoft Office PowerPoint</Application>
  <PresentationFormat>Widescreen</PresentationFormat>
  <Paragraphs>176</Paragraphs>
  <Slides>13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349</cp:revision>
  <cp:lastPrinted>2021-02-24T21:03:17Z</cp:lastPrinted>
  <dcterms:created xsi:type="dcterms:W3CDTF">2018-09-25T19:20:22Z</dcterms:created>
  <dcterms:modified xsi:type="dcterms:W3CDTF">2024-05-27T16:12:20Z</dcterms:modified>
</cp:coreProperties>
</file>