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  <p:sldId id="287" r:id="rId3"/>
    <p:sldId id="283" r:id="rId4"/>
    <p:sldId id="258" r:id="rId5"/>
    <p:sldId id="289" r:id="rId6"/>
    <p:sldId id="260" r:id="rId7"/>
    <p:sldId id="268" r:id="rId8"/>
    <p:sldId id="262" r:id="rId9"/>
    <p:sldId id="281" r:id="rId10"/>
    <p:sldId id="264" r:id="rId11"/>
    <p:sldId id="284" r:id="rId12"/>
    <p:sldId id="272" r:id="rId13"/>
    <p:sldId id="286" r:id="rId14"/>
    <p:sldId id="285" r:id="rId15"/>
    <p:sldId id="288" r:id="rId16"/>
    <p:sldId id="273" r:id="rId17"/>
    <p:sldId id="279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F2A"/>
    <a:srgbClr val="2DA3C5"/>
    <a:srgbClr val="9E1B32"/>
    <a:srgbClr val="CC13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558" autoAdjust="0"/>
    <p:restoredTop sz="94643"/>
  </p:normalViewPr>
  <p:slideViewPr>
    <p:cSldViewPr snapToGrid="0" snapToObjects="1">
      <p:cViewPr varScale="1">
        <p:scale>
          <a:sx n="103" d="100"/>
          <a:sy n="103" d="100"/>
        </p:scale>
        <p:origin x="96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CLÍNICO GERAL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2731334408019993E-17"/>
                  <c:y val="-2.3880549616177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FC6-41E2-9492-977B239DEB7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2.1227155214379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FC6-41E2-9492-977B239DEB7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5555555555554534E-3"/>
                  <c:y val="-5.30678880359491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FC6-41E2-9492-977B239DEB7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2.1227155214379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FC6-41E2-9492-977B239DEB7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3815</c:v>
                </c:pt>
                <c:pt idx="1">
                  <c:v>4038</c:v>
                </c:pt>
                <c:pt idx="2">
                  <c:v>3957</c:v>
                </c:pt>
                <c:pt idx="3">
                  <c:v>3913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PEDIATRIA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891951006124233E-2"/>
                  <c:y val="-1.8949623531388082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1CAAE31-AF6C-48F3-B746-A604DA74331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4444444444444391E-2"/>
                  <c:y val="-2.1227155214379644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691F3140-BDB9-459F-BB8C-E7CDA3CCE2C7}" type="VALUE">
                      <a:rPr lang="en-US" sz="2800" b="1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4.3055555555555555E-2"/>
                  <c:y val="-2.6533944017974553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A37B9A2-1CB3-4F8A-B281-4D80BB816177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4.4444553805774278E-2"/>
                  <c:y val="-2.7860432290180225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solidFill>
                            <a:srgbClr val="9E1B32"/>
                          </a:solidFill>
                        </a:ln>
                        <a:solidFill>
                          <a:srgbClr val="9E1B32"/>
                        </a:solidFill>
                      </a:defRPr>
                    </a:pPr>
                    <a:fld id="{0411D278-98C2-424A-B7A9-90C71CD729B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solidFill>
                              <a:srgbClr val="9E1B32"/>
                            </a:solidFill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A0C-447D-A9AD-EE439C25AE3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90000" tIns="46800" rIns="90000" bIns="46800" anchor="ctr">
                <a:noAutofit/>
              </a:bodyPr>
              <a:lstStyle/>
              <a:p>
                <a:pPr>
                  <a:defRPr>
                    <a:ln w="9525">
                      <a:solidFill>
                        <a:srgbClr val="9E1B32"/>
                      </a:solidFill>
                    </a:ln>
                    <a:solidFill>
                      <a:srgbClr val="9E1B32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1226</c:v>
                </c:pt>
                <c:pt idx="1">
                  <c:v>1330</c:v>
                </c:pt>
                <c:pt idx="2">
                  <c:v>1151</c:v>
                </c:pt>
                <c:pt idx="3">
                  <c:v>1022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1A0C-447D-A9AD-EE439C25AE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26367232"/>
        <c:axId val="126361248"/>
        <c:axId val="0"/>
      </c:bar3DChart>
      <c:catAx>
        <c:axId val="126367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26361248"/>
        <c:crosses val="autoZero"/>
        <c:auto val="1"/>
        <c:lblAlgn val="ctr"/>
        <c:lblOffset val="100"/>
        <c:noMultiLvlLbl val="0"/>
      </c:catAx>
      <c:valAx>
        <c:axId val="12636124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2636723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1610</c:v>
                </c:pt>
                <c:pt idx="1">
                  <c:v>1544</c:v>
                </c:pt>
                <c:pt idx="2">
                  <c:v>1579</c:v>
                </c:pt>
                <c:pt idx="3">
                  <c:v>1599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3177136"/>
        <c:axId val="183179856"/>
        <c:axId val="0"/>
      </c:bar3DChart>
      <c:catAx>
        <c:axId val="183177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83179856"/>
        <c:crosses val="autoZero"/>
        <c:auto val="1"/>
        <c:lblAlgn val="ctr"/>
        <c:lblOffset val="100"/>
        <c:noMultiLvlLbl val="0"/>
      </c:catAx>
      <c:valAx>
        <c:axId val="18317985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831771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AMBULATÓRIO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54</c:v>
                </c:pt>
                <c:pt idx="1">
                  <c:v>48</c:v>
                </c:pt>
                <c:pt idx="2">
                  <c:v>55</c:v>
                </c:pt>
                <c:pt idx="3">
                  <c:v>59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PRONTO SOCORRO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77</c:v>
                </c:pt>
                <c:pt idx="1">
                  <c:v>87</c:v>
                </c:pt>
                <c:pt idx="2">
                  <c:v>106</c:v>
                </c:pt>
                <c:pt idx="3">
                  <c:v>67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83187472"/>
        <c:axId val="183188016"/>
        <c:axId val="0"/>
      </c:bar3DChart>
      <c:catAx>
        <c:axId val="1831874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83188016"/>
        <c:crosses val="autoZero"/>
        <c:auto val="1"/>
        <c:lblAlgn val="ctr"/>
        <c:lblOffset val="100"/>
        <c:noMultiLvlLbl val="0"/>
      </c:catAx>
      <c:valAx>
        <c:axId val="18318801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8318747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54</c:v>
                </c:pt>
                <c:pt idx="1">
                  <c:v>45</c:v>
                </c:pt>
                <c:pt idx="2">
                  <c:v>50</c:v>
                </c:pt>
                <c:pt idx="3">
                  <c:v>56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3178768"/>
        <c:axId val="183180944"/>
        <c:axId val="0"/>
      </c:bar3DChart>
      <c:catAx>
        <c:axId val="183178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83180944"/>
        <c:crosses val="autoZero"/>
        <c:auto val="1"/>
        <c:lblAlgn val="ctr"/>
        <c:lblOffset val="100"/>
        <c:noMultiLvlLbl val="0"/>
      </c:catAx>
      <c:valAx>
        <c:axId val="183180944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831787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EXTERNO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5032</c:v>
                </c:pt>
                <c:pt idx="1">
                  <c:v>4787</c:v>
                </c:pt>
                <c:pt idx="2">
                  <c:v>5580</c:v>
                </c:pt>
                <c:pt idx="3">
                  <c:v>8675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P. ATENDIMENTO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2717</c:v>
                </c:pt>
                <c:pt idx="1">
                  <c:v>2489</c:v>
                </c:pt>
                <c:pt idx="2">
                  <c:v>2526</c:v>
                </c:pt>
                <c:pt idx="3">
                  <c:v>2476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INTERNAÇÃO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F29115-B795-4ABD-926D-723A333F42E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72BE719-8251-490A-8435-C9BE2D35E7DE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7B2C5BA-FDFB-491C-9D3A-D3FD4C79EC9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E52C0E3-1F35-40F5-8124-EFDA6FB6B9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336</c:v>
                </c:pt>
                <c:pt idx="1">
                  <c:v>265</c:v>
                </c:pt>
                <c:pt idx="2">
                  <c:v>292</c:v>
                </c:pt>
                <c:pt idx="3">
                  <c:v>377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83173328"/>
        <c:axId val="183183120"/>
        <c:axId val="0"/>
      </c:bar3DChart>
      <c:catAx>
        <c:axId val="1831733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83183120"/>
        <c:crosses val="autoZero"/>
        <c:auto val="1"/>
        <c:lblAlgn val="ctr"/>
        <c:lblOffset val="100"/>
        <c:noMultiLvlLbl val="0"/>
      </c:catAx>
      <c:valAx>
        <c:axId val="18318312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8317332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MÉDICA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34</c:v>
                </c:pt>
                <c:pt idx="1">
                  <c:v>31</c:v>
                </c:pt>
                <c:pt idx="2">
                  <c:v>44</c:v>
                </c:pt>
                <c:pt idx="3">
                  <c:v>30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OBSTÉTRICA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225229658792656E-2"/>
                  <c:y val="4.9309260847891136E-3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1CAAE31-AF6C-48F3-B746-A604DA74331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847112860892389E-2"/>
                      <c:h val="0.1144511380554839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1666666666666666E-3"/>
                  <c:y val="-4.8645002081738262E-17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691F3140-BDB9-459F-BB8C-E7CDA3CCE2C7}" type="VALUE">
                      <a:rPr lang="en-US" sz="2800" b="1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5693350831146108E-2"/>
                      <c:h val="9.8530771644699214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A37B9A2-1CB3-4F8A-B281-4D80BB816177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A0C-447D-A9AD-EE439C25AE3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2.7778324584426949E-3"/>
                  <c:y val="-1.7246959147336982E-2"/>
                </c:manualLayout>
              </c:layout>
              <c:tx>
                <c:rich>
                  <a:bodyPr/>
                  <a:lstStyle/>
                  <a:p>
                    <a:fld id="{0411D278-98C2-424A-B7A9-90C71CD729BA}" type="VALUE">
                      <a:rPr lang="en-US" sz="2800" b="1" dirty="0">
                        <a:ln w="9525">
                          <a:noFill/>
                        </a:ln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986001749781276E-2"/>
                      <c:h val="9.0570588439306834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90000" tIns="46800" rIns="90000" bIns="46800" anchor="ctr">
                <a:noAutofit/>
              </a:bodyPr>
              <a:lstStyle/>
              <a:p>
                <a:pPr>
                  <a:defRPr>
                    <a:ln w="9525">
                      <a:solidFill>
                        <a:srgbClr val="9E1B32"/>
                      </a:solidFill>
                    </a:ln>
                    <a:solidFill>
                      <a:srgbClr val="9E1B32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29</c:v>
                </c:pt>
                <c:pt idx="1">
                  <c:v>20</c:v>
                </c:pt>
                <c:pt idx="2">
                  <c:v>19</c:v>
                </c:pt>
                <c:pt idx="3">
                  <c:v>11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1A0C-447D-A9AD-EE439C25AE32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CIRÚRGICA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07C451-4639-4766-98D0-0785E4B04DA7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7DDEC9C-5C4C-457B-AA1C-0791956E96E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9.7222222222222224E-3"/>
                  <c:y val="0"/>
                </c:manualLayout>
              </c:layout>
              <c:tx>
                <c:rich>
                  <a:bodyPr/>
                  <a:lstStyle/>
                  <a:p>
                    <a:fld id="{5BFBB60F-B365-4805-B832-61A8FB935A12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9664A00-8795-4731-A0BC-A0A29380A40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12</c:v>
                </c:pt>
                <c:pt idx="3">
                  <c:v>26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1A0C-447D-A9AD-EE439C25AE32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PEDIATRA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472E00F7-55FF-4BD3-B456-8455F572FFDC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327948A-1B14-4CFC-8AB1-F09065C4260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8.3333333333333332E-3"/>
                  <c:y val="0"/>
                </c:manualLayout>
              </c:layout>
              <c:tx>
                <c:rich>
                  <a:bodyPr/>
                  <a:lstStyle/>
                  <a:p>
                    <a:fld id="{C3707E45-21F3-409B-96C6-D52055EF1D1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BE102ED-6DA1-472A-A2AD-B2BDCAD78605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Plan1!$E$2:$E$5</c:f>
              <c:numCache>
                <c:formatCode>#,##0</c:formatCode>
                <c:ptCount val="4"/>
                <c:pt idx="0">
                  <c:v>10</c:v>
                </c:pt>
                <c:pt idx="1">
                  <c:v>2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1A0C-447D-A9AD-EE439C25AE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83185840"/>
        <c:axId val="183182032"/>
        <c:axId val="0"/>
      </c:bar3DChart>
      <c:catAx>
        <c:axId val="1831858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83182032"/>
        <c:crosses val="autoZero"/>
        <c:auto val="1"/>
        <c:lblAlgn val="ctr"/>
        <c:lblOffset val="100"/>
        <c:noMultiLvlLbl val="0"/>
      </c:catAx>
      <c:valAx>
        <c:axId val="18318203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8318584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RAIO-X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43</c:v>
                </c:pt>
                <c:pt idx="1">
                  <c:v>18</c:v>
                </c:pt>
                <c:pt idx="2">
                  <c:v>44</c:v>
                </c:pt>
                <c:pt idx="3">
                  <c:v>30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ELETROCARDIOGRAMA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20</c:v>
                </c:pt>
                <c:pt idx="1">
                  <c:v>8</c:v>
                </c:pt>
                <c:pt idx="2">
                  <c:v>14</c:v>
                </c:pt>
                <c:pt idx="3">
                  <c:v>12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TOCOCARDIOGRAFIA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F29115-B795-4ABD-926D-723A333F42E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72BE719-8251-490A-8435-C9BE2D35E7DE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7B2C5BA-FDFB-491C-9D3A-D3FD4C79EC9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E52C0E3-1F35-40F5-8124-EFDA6FB6B9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36</c:v>
                </c:pt>
                <c:pt idx="1">
                  <c:v>38</c:v>
                </c:pt>
                <c:pt idx="2">
                  <c:v>27</c:v>
                </c:pt>
                <c:pt idx="3">
                  <c:v>27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83184752"/>
        <c:axId val="183186384"/>
        <c:axId val="0"/>
      </c:bar3DChart>
      <c:catAx>
        <c:axId val="183184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83186384"/>
        <c:crosses val="autoZero"/>
        <c:auto val="1"/>
        <c:lblAlgn val="ctr"/>
        <c:lblOffset val="100"/>
        <c:noMultiLvlLbl val="0"/>
      </c:catAx>
      <c:valAx>
        <c:axId val="18318638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8318475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18</c:v>
                </c:pt>
                <c:pt idx="1">
                  <c:v>12</c:v>
                </c:pt>
                <c:pt idx="2">
                  <c:v>2</c:v>
                </c:pt>
                <c:pt idx="3">
                  <c:v>16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3174960"/>
        <c:axId val="183176048"/>
        <c:axId val="0"/>
      </c:bar3DChart>
      <c:catAx>
        <c:axId val="183174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83176048"/>
        <c:crosses val="autoZero"/>
        <c:auto val="1"/>
        <c:lblAlgn val="ctr"/>
        <c:lblOffset val="100"/>
        <c:noMultiLvlLbl val="0"/>
      </c:catAx>
      <c:valAx>
        <c:axId val="183176048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831749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PILAR DO SUL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35</c:v>
                </c:pt>
                <c:pt idx="1">
                  <c:v>25</c:v>
                </c:pt>
                <c:pt idx="2">
                  <c:v>25</c:v>
                </c:pt>
                <c:pt idx="3">
                  <c:v>21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DEMAIS CIDADES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4</c:v>
                </c:pt>
                <c:pt idx="1">
                  <c:v>13</c:v>
                </c:pt>
                <c:pt idx="2">
                  <c:v>8</c:v>
                </c:pt>
                <c:pt idx="3">
                  <c:v>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84995760"/>
        <c:axId val="185001744"/>
        <c:axId val="0"/>
      </c:bar3DChart>
      <c:catAx>
        <c:axId val="1849957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85001744"/>
        <c:crosses val="autoZero"/>
        <c:auto val="1"/>
        <c:lblAlgn val="ctr"/>
        <c:lblOffset val="100"/>
        <c:noMultiLvlLbl val="0"/>
      </c:catAx>
      <c:valAx>
        <c:axId val="18500174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8499576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4998480"/>
        <c:axId val="185000656"/>
        <c:axId val="0"/>
      </c:bar3DChart>
      <c:catAx>
        <c:axId val="184998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85000656"/>
        <c:crosses val="autoZero"/>
        <c:auto val="1"/>
        <c:lblAlgn val="ctr"/>
        <c:lblOffset val="100"/>
        <c:noMultiLvlLbl val="0"/>
      </c:catAx>
      <c:valAx>
        <c:axId val="18500065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849984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22/02/2024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22/02/2024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22/02/2024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22/02/2024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054814" y="3075057"/>
            <a:ext cx="608237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AUDIÊNCIA PÚBLICA </a:t>
            </a:r>
          </a:p>
          <a:p>
            <a:pPr algn="ctr"/>
            <a:r>
              <a:rPr lang="pt-BR" sz="4000" b="1" dirty="0">
                <a:solidFill>
                  <a:srgbClr val="2DA3C5"/>
                </a:solidFill>
              </a:rPr>
              <a:t>SAÚDE</a:t>
            </a:r>
          </a:p>
          <a:p>
            <a:pPr algn="ctr"/>
            <a:endParaRPr lang="pt-BR" sz="4000" b="1" dirty="0">
              <a:solidFill>
                <a:srgbClr val="2DA3C5"/>
              </a:solidFill>
            </a:endParaRPr>
          </a:p>
          <a:p>
            <a:pPr algn="ctr"/>
            <a:r>
              <a:rPr lang="pt-BR" sz="4000" b="1" dirty="0">
                <a:solidFill>
                  <a:srgbClr val="2DA3C5"/>
                </a:solidFill>
              </a:rPr>
              <a:t>3</a:t>
            </a:r>
            <a:r>
              <a:rPr lang="pt-BR" sz="4000" b="1" dirty="0" smtClean="0">
                <a:solidFill>
                  <a:srgbClr val="2DA3C5"/>
                </a:solidFill>
              </a:rPr>
              <a:t>º </a:t>
            </a:r>
            <a:r>
              <a:rPr lang="pt-BR" sz="4000" b="1" dirty="0">
                <a:solidFill>
                  <a:srgbClr val="2DA3C5"/>
                </a:solidFill>
              </a:rPr>
              <a:t>QUADRIMESTRE DE 2023</a:t>
            </a:r>
          </a:p>
          <a:p>
            <a:pPr algn="ctr"/>
            <a:endParaRPr lang="pt-BR" sz="4000" b="1" dirty="0">
              <a:solidFill>
                <a:srgbClr val="2DA3C5"/>
              </a:solidFill>
            </a:endParaRPr>
          </a:p>
          <a:p>
            <a:pPr algn="ctr"/>
            <a:r>
              <a:rPr lang="pt-BR" sz="1600" b="1" dirty="0">
                <a:solidFill>
                  <a:srgbClr val="2DA3C5"/>
                </a:solidFill>
              </a:rPr>
              <a:t>APRESENTAÇÃO: </a:t>
            </a:r>
            <a:r>
              <a:rPr lang="pt-BR" sz="1600" b="1" dirty="0" smtClean="0">
                <a:solidFill>
                  <a:srgbClr val="2DA3C5"/>
                </a:solidFill>
              </a:rPr>
              <a:t>22 </a:t>
            </a:r>
            <a:r>
              <a:rPr lang="pt-BR" sz="1600" b="1" dirty="0">
                <a:solidFill>
                  <a:srgbClr val="2DA3C5"/>
                </a:solidFill>
              </a:rPr>
              <a:t>DE </a:t>
            </a:r>
            <a:r>
              <a:rPr lang="pt-BR" sz="1600" b="1" dirty="0" smtClean="0">
                <a:solidFill>
                  <a:srgbClr val="2DA3C5"/>
                </a:solidFill>
              </a:rPr>
              <a:t>FEVEREIRO </a:t>
            </a:r>
            <a:r>
              <a:rPr lang="pt-BR" sz="1600" b="1" dirty="0">
                <a:solidFill>
                  <a:srgbClr val="2DA3C5"/>
                </a:solidFill>
              </a:rPr>
              <a:t>DE </a:t>
            </a:r>
            <a:r>
              <a:rPr lang="pt-BR" sz="1600" b="1" dirty="0" smtClean="0">
                <a:solidFill>
                  <a:srgbClr val="2DA3C5"/>
                </a:solidFill>
              </a:rPr>
              <a:t>2024</a:t>
            </a:r>
            <a:endParaRPr lang="pt-BR" sz="16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938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435111" y="3075057"/>
            <a:ext cx="53217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PRONTO ATENDIMENTO</a:t>
            </a:r>
          </a:p>
        </p:txBody>
      </p:sp>
    </p:spTree>
    <p:extLst>
      <p:ext uri="{BB962C8B-B14F-4D97-AF65-F5344CB8AC3E}">
        <p14:creationId xmlns:p14="http://schemas.microsoft.com/office/powerpoint/2010/main" val="1600216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06638741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933624" y="932688"/>
            <a:ext cx="63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CONSULTAS – TOTAL = </a:t>
            </a:r>
            <a:r>
              <a:rPr lang="pt-BR" sz="4000" b="1" dirty="0" smtClean="0">
                <a:solidFill>
                  <a:srgbClr val="AC0F2A"/>
                </a:solidFill>
              </a:rPr>
              <a:t>20.452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57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425918853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818404" y="921464"/>
            <a:ext cx="65551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OBSERVAÇÃO – TOTAL = </a:t>
            </a:r>
            <a:r>
              <a:rPr lang="pt-BR" sz="4000" b="1" dirty="0" smtClean="0">
                <a:solidFill>
                  <a:srgbClr val="AC0F2A"/>
                </a:solidFill>
              </a:rPr>
              <a:t>6.332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214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714142367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467554" y="928962"/>
            <a:ext cx="92568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ATENDIMENTO ORTOPEDICO – TOTAL= </a:t>
            </a:r>
            <a:r>
              <a:rPr lang="pt-BR" sz="4000" b="1" dirty="0" smtClean="0">
                <a:solidFill>
                  <a:srgbClr val="AC0F2A"/>
                </a:solidFill>
              </a:rPr>
              <a:t>553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483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479507825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062026" y="920814"/>
            <a:ext cx="8067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PEQUENAS CIRURGIAS – TOTAL = </a:t>
            </a:r>
            <a:r>
              <a:rPr lang="pt-BR" sz="4000" b="1" dirty="0" smtClean="0">
                <a:solidFill>
                  <a:srgbClr val="AC0F2A"/>
                </a:solidFill>
              </a:rPr>
              <a:t>205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811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175014325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486020" y="926378"/>
            <a:ext cx="9219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LABORATORIAIS – TOTAL = </a:t>
            </a:r>
            <a:r>
              <a:rPr lang="pt-BR" sz="4000" b="1" dirty="0" smtClean="0">
                <a:solidFill>
                  <a:srgbClr val="AC0F2A"/>
                </a:solidFill>
              </a:rPr>
              <a:t>35.552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19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821048" y="920165"/>
            <a:ext cx="88095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     TOTAL DE PROCEDIMENTOS = </a:t>
            </a:r>
            <a:r>
              <a:rPr lang="pt-BR" sz="4000" b="1" dirty="0" smtClean="0">
                <a:solidFill>
                  <a:srgbClr val="AC0F2A"/>
                </a:solidFill>
              </a:rPr>
              <a:t>104.211</a:t>
            </a:r>
            <a:endParaRPr lang="pt-BR" sz="4000" dirty="0">
              <a:solidFill>
                <a:srgbClr val="AC0F2A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72749BE4-6275-497D-89AB-835C93443BBA}"/>
              </a:ext>
            </a:extLst>
          </p:cNvPr>
          <p:cNvSpPr txBox="1"/>
          <p:nvPr/>
        </p:nvSpPr>
        <p:spPr>
          <a:xfrm>
            <a:off x="696000" y="1866869"/>
            <a:ext cx="10800000" cy="378565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CONSULTAS – </a:t>
            </a:r>
            <a:r>
              <a:rPr lang="pt-BR" sz="3000" b="1" dirty="0" smtClean="0">
                <a:solidFill>
                  <a:srgbClr val="AC0F2A"/>
                </a:solidFill>
              </a:rPr>
              <a:t>20.452</a:t>
            </a: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ATEN. ORTOPEDICO – </a:t>
            </a:r>
            <a:r>
              <a:rPr lang="pt-BR" sz="3000" b="1" dirty="0" smtClean="0">
                <a:solidFill>
                  <a:srgbClr val="AC0F2A"/>
                </a:solidFill>
              </a:rPr>
              <a:t>553</a:t>
            </a: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OBSERVAÇÃO – </a:t>
            </a:r>
            <a:r>
              <a:rPr lang="pt-BR" sz="3000" b="1" dirty="0" smtClean="0">
                <a:solidFill>
                  <a:srgbClr val="AC0F2A"/>
                </a:solidFill>
              </a:rPr>
              <a:t>6.332</a:t>
            </a: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PEQUENAS CIRURGIAS – </a:t>
            </a:r>
            <a:r>
              <a:rPr lang="pt-BR" sz="3000" b="1" dirty="0" smtClean="0">
                <a:solidFill>
                  <a:srgbClr val="AC0F2A"/>
                </a:solidFill>
              </a:rPr>
              <a:t>205</a:t>
            </a: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INALAÇÃO – </a:t>
            </a:r>
            <a:r>
              <a:rPr lang="pt-BR" sz="3000" b="1" dirty="0" smtClean="0">
                <a:solidFill>
                  <a:srgbClr val="AC0F2A"/>
                </a:solidFill>
              </a:rPr>
              <a:t>932</a:t>
            </a: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RAIO X – </a:t>
            </a:r>
            <a:r>
              <a:rPr lang="pt-BR" sz="3000" b="1" dirty="0" smtClean="0">
                <a:solidFill>
                  <a:srgbClr val="AC0F2A"/>
                </a:solidFill>
              </a:rPr>
              <a:t>4.304</a:t>
            </a: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EXAMES LAB. INT. – </a:t>
            </a:r>
            <a:r>
              <a:rPr lang="pt-BR" sz="3000" b="1" dirty="0" smtClean="0">
                <a:solidFill>
                  <a:srgbClr val="AC0F2A"/>
                </a:solidFill>
              </a:rPr>
              <a:t>11.478</a:t>
            </a: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3000" b="1" dirty="0">
              <a:solidFill>
                <a:srgbClr val="2DA3C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EXAMES LAB. EXT. – </a:t>
            </a:r>
            <a:r>
              <a:rPr lang="pt-BR" sz="3000" b="1" dirty="0" smtClean="0">
                <a:solidFill>
                  <a:srgbClr val="AC0F2A"/>
                </a:solidFill>
              </a:rPr>
              <a:t>24.074</a:t>
            </a:r>
            <a:endParaRPr lang="pt-BR" sz="3000" b="1" dirty="0">
              <a:solidFill>
                <a:srgbClr val="2DA3C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ECG – </a:t>
            </a:r>
            <a:r>
              <a:rPr lang="pt-BR" sz="3000" b="1" dirty="0" smtClean="0">
                <a:solidFill>
                  <a:srgbClr val="AC0F2A"/>
                </a:solidFill>
              </a:rPr>
              <a:t>660</a:t>
            </a: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TRIAGEM – </a:t>
            </a:r>
            <a:r>
              <a:rPr lang="pt-BR" sz="3000" b="1" dirty="0" smtClean="0">
                <a:solidFill>
                  <a:srgbClr val="AC0F2A"/>
                </a:solidFill>
              </a:rPr>
              <a:t>19.439</a:t>
            </a: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EMISSÕES OTO. – </a:t>
            </a:r>
            <a:r>
              <a:rPr lang="pt-BR" sz="3000" b="1" dirty="0" smtClean="0">
                <a:solidFill>
                  <a:srgbClr val="AC0F2A"/>
                </a:solidFill>
              </a:rPr>
              <a:t>67</a:t>
            </a: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TOCOCARDIO – </a:t>
            </a:r>
            <a:r>
              <a:rPr lang="pt-BR" sz="3000" b="1" dirty="0" smtClean="0">
                <a:solidFill>
                  <a:srgbClr val="AC0F2A"/>
                </a:solidFill>
              </a:rPr>
              <a:t>180</a:t>
            </a: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APLICAÇÃO DE MEDIC. – </a:t>
            </a:r>
            <a:r>
              <a:rPr lang="pt-BR" sz="3000" b="1" dirty="0" smtClean="0">
                <a:solidFill>
                  <a:srgbClr val="AC0F2A"/>
                </a:solidFill>
              </a:rPr>
              <a:t>14.842</a:t>
            </a: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CURATIVOS – </a:t>
            </a:r>
            <a:r>
              <a:rPr lang="pt-BR" sz="3000" b="1" dirty="0" smtClean="0">
                <a:solidFill>
                  <a:srgbClr val="AC0F2A"/>
                </a:solidFill>
              </a:rPr>
              <a:t>693</a:t>
            </a:r>
            <a:endParaRPr lang="pt-BR" sz="3000" b="1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22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07452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234080" y="2998113"/>
            <a:ext cx="372384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INTERNAÇÃO</a:t>
            </a:r>
          </a:p>
        </p:txBody>
      </p:sp>
    </p:spTree>
    <p:extLst>
      <p:ext uri="{BB962C8B-B14F-4D97-AF65-F5344CB8AC3E}">
        <p14:creationId xmlns:p14="http://schemas.microsoft.com/office/powerpoint/2010/main" val="2172985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4173034182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496000" y="926378"/>
            <a:ext cx="720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TOTAL NO QUADRIMESTRE = </a:t>
            </a:r>
            <a:r>
              <a:rPr lang="pt-BR" sz="4000" b="1" dirty="0" smtClean="0">
                <a:solidFill>
                  <a:srgbClr val="AC0F2A"/>
                </a:solidFill>
              </a:rPr>
              <a:t>298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489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691897769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5114097" y="926378"/>
            <a:ext cx="19638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</a:t>
            </a:r>
          </a:p>
        </p:txBody>
      </p:sp>
    </p:spTree>
    <p:extLst>
      <p:ext uri="{BB962C8B-B14F-4D97-AF65-F5344CB8AC3E}">
        <p14:creationId xmlns:p14="http://schemas.microsoft.com/office/powerpoint/2010/main" val="2941966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184387950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609708" y="926378"/>
            <a:ext cx="89725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TRANSFUSÃO DE HEMÁCIAS – TOTAL = </a:t>
            </a:r>
            <a:r>
              <a:rPr lang="pt-BR" sz="4000" b="1" dirty="0" smtClean="0">
                <a:solidFill>
                  <a:srgbClr val="AC0F2A"/>
                </a:solidFill>
              </a:rPr>
              <a:t>48</a:t>
            </a:r>
            <a:endParaRPr lang="pt-BR" sz="4000" b="1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530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015623" y="3075057"/>
            <a:ext cx="416075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MATERNIDADE</a:t>
            </a:r>
          </a:p>
        </p:txBody>
      </p:sp>
    </p:spTree>
    <p:extLst>
      <p:ext uri="{BB962C8B-B14F-4D97-AF65-F5344CB8AC3E}">
        <p14:creationId xmlns:p14="http://schemas.microsoft.com/office/powerpoint/2010/main" val="4224709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743324616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5173664" y="928962"/>
            <a:ext cx="1844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PARTOS</a:t>
            </a:r>
          </a:p>
        </p:txBody>
      </p:sp>
    </p:spTree>
    <p:extLst>
      <p:ext uri="{BB962C8B-B14F-4D97-AF65-F5344CB8AC3E}">
        <p14:creationId xmlns:p14="http://schemas.microsoft.com/office/powerpoint/2010/main" val="1110595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862134" y="3075057"/>
            <a:ext cx="646773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DEMAIS INFORMAÇÕES</a:t>
            </a:r>
          </a:p>
        </p:txBody>
      </p:sp>
    </p:spTree>
    <p:extLst>
      <p:ext uri="{BB962C8B-B14F-4D97-AF65-F5344CB8AC3E}">
        <p14:creationId xmlns:p14="http://schemas.microsoft.com/office/powerpoint/2010/main" val="1028319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849365118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200398" y="928962"/>
            <a:ext cx="7791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ÓBITOS HOSPITALARES – TOTAL = </a:t>
            </a:r>
            <a:r>
              <a:rPr lang="pt-BR" sz="4000" b="1" dirty="0" smtClean="0">
                <a:solidFill>
                  <a:srgbClr val="AC0F2A"/>
                </a:solidFill>
              </a:rPr>
              <a:t>14</a:t>
            </a:r>
            <a:endParaRPr lang="pt-BR" sz="4000" b="1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103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07452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142916" y="2998113"/>
            <a:ext cx="59061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OBRIGADO A TODOS!</a:t>
            </a:r>
          </a:p>
        </p:txBody>
      </p:sp>
    </p:spTree>
    <p:extLst>
      <p:ext uri="{BB962C8B-B14F-4D97-AF65-F5344CB8AC3E}">
        <p14:creationId xmlns:p14="http://schemas.microsoft.com/office/powerpoint/2010/main" val="24400839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6318</TotalTime>
  <Words>177</Words>
  <Application>Microsoft Office PowerPoint</Application>
  <PresentationFormat>Widescreen</PresentationFormat>
  <Paragraphs>77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364</cp:revision>
  <dcterms:created xsi:type="dcterms:W3CDTF">2018-09-25T19:20:22Z</dcterms:created>
  <dcterms:modified xsi:type="dcterms:W3CDTF">2024-02-22T17:15:04Z</dcterms:modified>
</cp:coreProperties>
</file>