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omments/comment1.xml" ContentType="application/vnd.openxmlformats-officedocument.presentationml.comments+xml"/>
  <Override PartName="/ppt/charts/chart3.xml" ContentType="application/vnd.openxmlformats-officedocument.drawingml.chart+xml"/>
  <Override PartName="/ppt/comments/comment2.xml" ContentType="application/vnd.openxmlformats-officedocument.presentationml.comments+xml"/>
  <Override PartName="/ppt/charts/chart4.xml" ContentType="application/vnd.openxmlformats-officedocument.drawingml.chart+xml"/>
  <Override PartName="/ppt/comments/comment3.xml" ContentType="application/vnd.openxmlformats-officedocument.presentationml.comments+xml"/>
  <Override PartName="/ppt/charts/chart5.xml" ContentType="application/vnd.openxmlformats-officedocument.drawingml.chart+xml"/>
  <Override PartName="/ppt/comments/comment4.xml" ContentType="application/vnd.openxmlformats-officedocument.presentationml.comments+xml"/>
  <Override PartName="/ppt/charts/chart6.xml" ContentType="application/vnd.openxmlformats-officedocument.drawingml.chart+xml"/>
  <Override PartName="/ppt/comments/comment5.xml" ContentType="application/vnd.openxmlformats-officedocument.presentationml.comments+xml"/>
  <Override PartName="/ppt/charts/chart7.xml" ContentType="application/vnd.openxmlformats-officedocument.drawingml.chart+xml"/>
  <Override PartName="/ppt/comments/comment6.xml" ContentType="application/vnd.openxmlformats-officedocument.presentationml.comment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80" r:id="rId4"/>
    <p:sldId id="263" r:id="rId5"/>
    <p:sldId id="258" r:id="rId6"/>
    <p:sldId id="259" r:id="rId7"/>
    <p:sldId id="260" r:id="rId8"/>
    <p:sldId id="282" r:id="rId9"/>
    <p:sldId id="262" r:id="rId10"/>
    <p:sldId id="281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7" r:id="rId22"/>
    <p:sldId id="276" r:id="rId23"/>
    <p:sldId id="273" r:id="rId24"/>
    <p:sldId id="279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B32"/>
    <a:srgbClr val="CC1324"/>
    <a:srgbClr val="2DA3C5"/>
    <a:srgbClr val="AC0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43"/>
  </p:normalViewPr>
  <p:slideViewPr>
    <p:cSldViewPr snapToGrid="0" snapToObjects="1">
      <p:cViewPr varScale="1">
        <p:scale>
          <a:sx n="67" d="100"/>
          <a:sy n="67" d="100"/>
        </p:scale>
        <p:origin x="6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6364</c:v>
                </c:pt>
                <c:pt idx="1">
                  <c:v>6041</c:v>
                </c:pt>
                <c:pt idx="2">
                  <c:v>5942</c:v>
                </c:pt>
                <c:pt idx="3">
                  <c:v>5971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0608896"/>
        <c:axId val="170622336"/>
        <c:axId val="0"/>
      </c:bar3DChart>
      <c:catAx>
        <c:axId val="170608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70622336"/>
        <c:crosses val="autoZero"/>
        <c:auto val="1"/>
        <c:lblAlgn val="ctr"/>
        <c:lblOffset val="100"/>
        <c:noMultiLvlLbl val="0"/>
      </c:catAx>
      <c:valAx>
        <c:axId val="17062233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706088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Plan1!$B$2:$B$6</c:f>
              <c:numCache>
                <c:formatCode>#,##0</c:formatCode>
                <c:ptCount val="5"/>
                <c:pt idx="0">
                  <c:v>1584</c:v>
                </c:pt>
                <c:pt idx="1">
                  <c:v>1591</c:v>
                </c:pt>
                <c:pt idx="2">
                  <c:v>1965</c:v>
                </c:pt>
                <c:pt idx="3">
                  <c:v>2151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0431232"/>
        <c:axId val="170432768"/>
        <c:axId val="0"/>
      </c:bar3DChart>
      <c:catAx>
        <c:axId val="170431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70432768"/>
        <c:crosses val="autoZero"/>
        <c:auto val="1"/>
        <c:lblAlgn val="ctr"/>
        <c:lblOffset val="100"/>
        <c:noMultiLvlLbl val="0"/>
      </c:catAx>
      <c:valAx>
        <c:axId val="17043276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70431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184</c:v>
                </c:pt>
                <c:pt idx="1">
                  <c:v>182</c:v>
                </c:pt>
                <c:pt idx="2">
                  <c:v>130</c:v>
                </c:pt>
                <c:pt idx="3">
                  <c:v>169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0131712"/>
        <c:axId val="180133248"/>
        <c:axId val="0"/>
      </c:bar3DChart>
      <c:catAx>
        <c:axId val="18013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0133248"/>
        <c:crosses val="autoZero"/>
        <c:auto val="1"/>
        <c:lblAlgn val="ctr"/>
        <c:lblOffset val="100"/>
        <c:noMultiLvlLbl val="0"/>
      </c:catAx>
      <c:valAx>
        <c:axId val="18013324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801317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36</c:v>
                </c:pt>
                <c:pt idx="1">
                  <c:v>54</c:v>
                </c:pt>
                <c:pt idx="2">
                  <c:v>50</c:v>
                </c:pt>
                <c:pt idx="3">
                  <c:v>39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9938688"/>
        <c:axId val="209956864"/>
        <c:axId val="0"/>
      </c:bar3DChart>
      <c:catAx>
        <c:axId val="20993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09956864"/>
        <c:crosses val="autoZero"/>
        <c:auto val="1"/>
        <c:lblAlgn val="ctr"/>
        <c:lblOffset val="100"/>
        <c:noMultiLvlLbl val="0"/>
      </c:catAx>
      <c:valAx>
        <c:axId val="20995686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09938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2919</c:v>
                </c:pt>
                <c:pt idx="1">
                  <c:v>3442</c:v>
                </c:pt>
                <c:pt idx="2">
                  <c:v>2751</c:v>
                </c:pt>
                <c:pt idx="3">
                  <c:v>3179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9938688"/>
        <c:axId val="209956864"/>
        <c:axId val="0"/>
      </c:bar3DChart>
      <c:catAx>
        <c:axId val="20993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09956864"/>
        <c:crosses val="autoZero"/>
        <c:auto val="1"/>
        <c:lblAlgn val="ctr"/>
        <c:lblOffset val="100"/>
        <c:noMultiLvlLbl val="0"/>
      </c:catAx>
      <c:valAx>
        <c:axId val="20995686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09938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9</c:v>
                </c:pt>
                <c:pt idx="1">
                  <c:v>9</c:v>
                </c:pt>
                <c:pt idx="2">
                  <c:v>16</c:v>
                </c:pt>
                <c:pt idx="3">
                  <c:v>11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2600576"/>
        <c:axId val="262602112"/>
        <c:axId val="0"/>
      </c:bar3DChart>
      <c:catAx>
        <c:axId val="262600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62602112"/>
        <c:crosses val="autoZero"/>
        <c:auto val="1"/>
        <c:lblAlgn val="ctr"/>
        <c:lblOffset val="100"/>
        <c:noMultiLvlLbl val="0"/>
      </c:catAx>
      <c:valAx>
        <c:axId val="26260211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62600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57</c:v>
                </c:pt>
                <c:pt idx="1">
                  <c:v>82</c:v>
                </c:pt>
                <c:pt idx="2">
                  <c:v>58</c:v>
                </c:pt>
                <c:pt idx="3">
                  <c:v>57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9890304"/>
        <c:axId val="217841664"/>
        <c:axId val="0"/>
      </c:bar3DChart>
      <c:catAx>
        <c:axId val="229890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17841664"/>
        <c:crosses val="autoZero"/>
        <c:auto val="1"/>
        <c:lblAlgn val="ctr"/>
        <c:lblOffset val="100"/>
        <c:noMultiLvlLbl val="0"/>
      </c:catAx>
      <c:valAx>
        <c:axId val="21784166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29890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13</c:v>
                </c:pt>
                <c:pt idx="1">
                  <c:v>10</c:v>
                </c:pt>
                <c:pt idx="2">
                  <c:v>9</c:v>
                </c:pt>
                <c:pt idx="3">
                  <c:v>6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9931648"/>
        <c:axId val="229962112"/>
        <c:axId val="0"/>
      </c:bar3DChart>
      <c:catAx>
        <c:axId val="229931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29962112"/>
        <c:crosses val="autoZero"/>
        <c:auto val="1"/>
        <c:lblAlgn val="ctr"/>
        <c:lblOffset val="100"/>
        <c:noMultiLvlLbl val="0"/>
      </c:catAx>
      <c:valAx>
        <c:axId val="22996211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299316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Plan1!$B$2:$B$6</c:f>
              <c:numCache>
                <c:formatCode>#,##0</c:formatCode>
                <c:ptCount val="5"/>
                <c:pt idx="0">
                  <c:v>12</c:v>
                </c:pt>
                <c:pt idx="1">
                  <c:v>16</c:v>
                </c:pt>
                <c:pt idx="2">
                  <c:v>21</c:v>
                </c:pt>
                <c:pt idx="3">
                  <c:v>11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0208256"/>
        <c:axId val="250209792"/>
        <c:axId val="0"/>
      </c:bar3DChart>
      <c:catAx>
        <c:axId val="250208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50209792"/>
        <c:crosses val="autoZero"/>
        <c:auto val="1"/>
        <c:lblAlgn val="ctr"/>
        <c:lblOffset val="100"/>
        <c:noMultiLvlLbl val="0"/>
      </c:catAx>
      <c:valAx>
        <c:axId val="25020979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50208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484</c:v>
                </c:pt>
                <c:pt idx="1">
                  <c:v>503</c:v>
                </c:pt>
                <c:pt idx="2">
                  <c:v>539</c:v>
                </c:pt>
                <c:pt idx="3">
                  <c:v>440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7783680"/>
        <c:axId val="277785216"/>
        <c:axId val="0"/>
      </c:bar3DChart>
      <c:catAx>
        <c:axId val="277783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77785216"/>
        <c:crosses val="autoZero"/>
        <c:auto val="1"/>
        <c:lblAlgn val="ctr"/>
        <c:lblOffset val="100"/>
        <c:noMultiLvlLbl val="0"/>
      </c:catAx>
      <c:valAx>
        <c:axId val="27778521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77783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 formatCode="General">
                  <c:v>40</c:v>
                </c:pt>
                <c:pt idx="1">
                  <c:v>44</c:v>
                </c:pt>
                <c:pt idx="2">
                  <c:v>25</c:v>
                </c:pt>
                <c:pt idx="3">
                  <c:v>32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7862656"/>
        <c:axId val="277864448"/>
        <c:axId val="0"/>
      </c:bar3DChart>
      <c:catAx>
        <c:axId val="277862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77864448"/>
        <c:crosses val="autoZero"/>
        <c:auto val="1"/>
        <c:lblAlgn val="ctr"/>
        <c:lblOffset val="100"/>
        <c:noMultiLvlLbl val="0"/>
      </c:catAx>
      <c:valAx>
        <c:axId val="27786444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778626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21</c:v>
                </c:pt>
                <c:pt idx="1">
                  <c:v>42</c:v>
                </c:pt>
                <c:pt idx="2">
                  <c:v>21</c:v>
                </c:pt>
                <c:pt idx="3">
                  <c:v>23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7921152"/>
        <c:axId val="277922944"/>
        <c:axId val="0"/>
      </c:bar3DChart>
      <c:catAx>
        <c:axId val="27792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77922944"/>
        <c:crosses val="autoZero"/>
        <c:auto val="1"/>
        <c:lblAlgn val="ctr"/>
        <c:lblOffset val="100"/>
        <c:noMultiLvlLbl val="0"/>
      </c:catAx>
      <c:valAx>
        <c:axId val="27792294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77921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 formatCode="General">
                  <c:v>23</c:v>
                </c:pt>
                <c:pt idx="1">
                  <c:v>47</c:v>
                </c:pt>
                <c:pt idx="2">
                  <c:v>36</c:v>
                </c:pt>
                <c:pt idx="3">
                  <c:v>14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8940672"/>
        <c:axId val="278942464"/>
        <c:axId val="0"/>
      </c:bar3DChart>
      <c:catAx>
        <c:axId val="278940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78942464"/>
        <c:crosses val="autoZero"/>
        <c:auto val="1"/>
        <c:lblAlgn val="ctr"/>
        <c:lblOffset val="100"/>
        <c:noMultiLvlLbl val="0"/>
      </c:catAx>
      <c:valAx>
        <c:axId val="2789424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789406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16</c:v>
                </c:pt>
                <c:pt idx="1">
                  <c:v>30</c:v>
                </c:pt>
                <c:pt idx="2">
                  <c:v>36</c:v>
                </c:pt>
                <c:pt idx="3">
                  <c:v>13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1505280"/>
        <c:axId val="311506816"/>
        <c:axId val="0"/>
      </c:bar3DChart>
      <c:catAx>
        <c:axId val="311505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311506816"/>
        <c:crosses val="autoZero"/>
        <c:auto val="1"/>
        <c:lblAlgn val="ctr"/>
        <c:lblOffset val="100"/>
        <c:noMultiLvlLbl val="0"/>
      </c:catAx>
      <c:valAx>
        <c:axId val="31150681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311505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27</c:v>
                </c:pt>
                <c:pt idx="1">
                  <c:v>28</c:v>
                </c:pt>
                <c:pt idx="2">
                  <c:v>44</c:v>
                </c:pt>
                <c:pt idx="3">
                  <c:v>36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0966528"/>
        <c:axId val="312672256"/>
        <c:axId val="0"/>
      </c:bar3DChart>
      <c:catAx>
        <c:axId val="310966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312672256"/>
        <c:crosses val="autoZero"/>
        <c:auto val="1"/>
        <c:lblAlgn val="ctr"/>
        <c:lblOffset val="100"/>
        <c:noMultiLvlLbl val="0"/>
      </c:catAx>
      <c:valAx>
        <c:axId val="31267225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3109665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15</c:v>
                </c:pt>
                <c:pt idx="1">
                  <c:v>22</c:v>
                </c:pt>
                <c:pt idx="2">
                  <c:v>27</c:v>
                </c:pt>
                <c:pt idx="3">
                  <c:v>19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0966528"/>
        <c:axId val="312672256"/>
        <c:axId val="0"/>
      </c:bar3DChart>
      <c:catAx>
        <c:axId val="310966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312672256"/>
        <c:crosses val="autoZero"/>
        <c:auto val="1"/>
        <c:lblAlgn val="ctr"/>
        <c:lblOffset val="100"/>
        <c:noMultiLvlLbl val="0"/>
      </c:catAx>
      <c:valAx>
        <c:axId val="31267225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3109665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SETEMBRO</c:v>
                </c:pt>
                <c:pt idx="1">
                  <c:v>OUTUBRO</c:v>
                </c:pt>
                <c:pt idx="2">
                  <c:v>NOVEMBRO</c:v>
                </c:pt>
                <c:pt idx="3">
                  <c:v>DEZEMBRO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5</c:v>
                </c:pt>
                <c:pt idx="1">
                  <c:v>11</c:v>
                </c:pt>
                <c:pt idx="2">
                  <c:v>7</c:v>
                </c:pt>
                <c:pt idx="3">
                  <c:v>6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0786688"/>
        <c:axId val="311017472"/>
        <c:axId val="0"/>
      </c:bar3DChart>
      <c:catAx>
        <c:axId val="310786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311017472"/>
        <c:crosses val="autoZero"/>
        <c:auto val="1"/>
        <c:lblAlgn val="ctr"/>
        <c:lblOffset val="100"/>
        <c:noMultiLvlLbl val="0"/>
      </c:catAx>
      <c:valAx>
        <c:axId val="31101747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310786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0.76051</cdr:x>
      <cdr:y>0.79064</cdr:y>
    </cdr:from>
    <cdr:to>
      <cdr:x>0.86051</cdr:x>
      <cdr:y>0.98168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954145" y="37842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t-BR" sz="1100" b="1" dirty="0">
            <a:solidFill>
              <a:srgbClr val="CC1324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27/02/2023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3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5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6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29" y="1003518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054206" y="4173203"/>
            <a:ext cx="60823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3º QUADRIMESTRE DE 2022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831503" y="3469277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73647" y="4881089"/>
            <a:ext cx="4883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spc="300" dirty="0">
                <a:solidFill>
                  <a:srgbClr val="2DA3C5"/>
                </a:solidFill>
              </a:rPr>
              <a:t>APRESENTAÇÃO: 27 DE FEVEREIRO 2023</a:t>
            </a: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99" y="975558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54434" y="3682360"/>
            <a:ext cx="494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BOA TARDE A TODOS !</a:t>
            </a:r>
          </a:p>
        </p:txBody>
      </p:sp>
    </p:spTree>
    <p:extLst>
      <p:ext uri="{BB962C8B-B14F-4D97-AF65-F5344CB8AC3E}">
        <p14:creationId xmlns:p14="http://schemas.microsoft.com/office/powerpoint/2010/main" val="3115896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99" y="975558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694203" y="3682360"/>
            <a:ext cx="6803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SETOR PRONTO ATENDIMENTO</a:t>
            </a: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108402846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91728"/>
            <a:ext cx="76351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CONSULTAS NO PRONTO SOCORRO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 24.318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38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920945642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579907"/>
            <a:ext cx="91464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NO PRONTO ATENDIMENTO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=7.291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205071016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37297"/>
            <a:ext cx="6307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TOTAL= 665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62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137465074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79641"/>
            <a:ext cx="49744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PEQUENAS CIRURGIAS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171	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1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524111948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01261"/>
            <a:ext cx="56144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12.291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612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261695" y="581595"/>
            <a:ext cx="86180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NO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QUADRIMESTRE NO PRONTO SOCORRO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2749BE4-6275-497D-89AB-835C93443BBA}"/>
              </a:ext>
            </a:extLst>
          </p:cNvPr>
          <p:cNvSpPr txBox="1"/>
          <p:nvPr/>
        </p:nvSpPr>
        <p:spPr>
          <a:xfrm>
            <a:off x="759655" y="1866869"/>
            <a:ext cx="4861652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CONSULTAS – </a:t>
            </a:r>
            <a:r>
              <a:rPr lang="pt-BR" sz="2000" b="1" dirty="0">
                <a:solidFill>
                  <a:srgbClr val="AC0F2A"/>
                </a:solidFill>
              </a:rPr>
              <a:t>24.318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ATEN. ORTOPEDICO – </a:t>
            </a:r>
            <a:r>
              <a:rPr lang="pt-BR" sz="2000" b="1" dirty="0">
                <a:solidFill>
                  <a:srgbClr val="AC0F2A"/>
                </a:solidFill>
              </a:rPr>
              <a:t>4665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OBSERVAÇÃO – </a:t>
            </a:r>
            <a:r>
              <a:rPr lang="pt-BR" sz="2000" b="1" dirty="0">
                <a:solidFill>
                  <a:srgbClr val="AC0F2A"/>
                </a:solidFill>
              </a:rPr>
              <a:t>7.291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PEQUENAS CIRURGIAS – </a:t>
            </a:r>
            <a:r>
              <a:rPr lang="pt-BR" sz="2000" b="1" dirty="0">
                <a:solidFill>
                  <a:srgbClr val="AC0F2A"/>
                </a:solidFill>
              </a:rPr>
              <a:t>171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INALAÇÃO – </a:t>
            </a:r>
            <a:r>
              <a:rPr lang="pt-BR" sz="2000" b="1" dirty="0">
                <a:solidFill>
                  <a:srgbClr val="AC0F2A"/>
                </a:solidFill>
              </a:rPr>
              <a:t>63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RAIO X – </a:t>
            </a:r>
            <a:r>
              <a:rPr lang="pt-BR" sz="2000" b="1" dirty="0">
                <a:solidFill>
                  <a:srgbClr val="AC0F2A"/>
                </a:solidFill>
              </a:rPr>
              <a:t>3.422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EXAMES LABORATORIAIS – </a:t>
            </a:r>
            <a:r>
              <a:rPr lang="pt-BR" sz="2000" b="1" dirty="0">
                <a:solidFill>
                  <a:srgbClr val="AC0F2A"/>
                </a:solidFill>
              </a:rPr>
              <a:t>12.291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ECG – </a:t>
            </a:r>
            <a:r>
              <a:rPr lang="pt-BR" sz="2000" b="1" dirty="0">
                <a:solidFill>
                  <a:srgbClr val="AC0F2A"/>
                </a:solidFill>
              </a:rPr>
              <a:t>564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TRIAGEM – </a:t>
            </a:r>
            <a:r>
              <a:rPr lang="pt-BR" sz="2000" b="1" dirty="0">
                <a:solidFill>
                  <a:srgbClr val="AC0F2A"/>
                </a:solidFill>
              </a:rPr>
              <a:t>20.751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EMISSÕES OTOACUSTICAS – </a:t>
            </a:r>
            <a:r>
              <a:rPr lang="pt-BR" sz="2000" b="1" dirty="0">
                <a:solidFill>
                  <a:srgbClr val="AC0F2A"/>
                </a:solidFill>
              </a:rPr>
              <a:t>46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TOCOCARDIO – </a:t>
            </a:r>
            <a:r>
              <a:rPr lang="pt-BR" sz="2000" b="1" dirty="0">
                <a:solidFill>
                  <a:srgbClr val="AC0F2A"/>
                </a:solidFill>
              </a:rPr>
              <a:t>147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APLICAÇÃO DE MEDICAMENTOS – </a:t>
            </a:r>
            <a:r>
              <a:rPr lang="pt-BR" sz="2000" b="1" dirty="0">
                <a:solidFill>
                  <a:srgbClr val="AC0F2A"/>
                </a:solidFill>
              </a:rPr>
              <a:t>15.085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CURATIVOS – </a:t>
            </a:r>
            <a:r>
              <a:rPr lang="pt-BR" sz="2000" b="1" dirty="0">
                <a:solidFill>
                  <a:srgbClr val="AC0F2A"/>
                </a:solidFill>
              </a:rPr>
              <a:t>380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TOTAL DE PROCEDIMENTOS </a:t>
            </a:r>
            <a:r>
              <a:rPr lang="pt-BR" sz="2000" b="1">
                <a:solidFill>
                  <a:srgbClr val="2DA3C5"/>
                </a:solidFill>
              </a:rPr>
              <a:t>– </a:t>
            </a:r>
            <a:r>
              <a:rPr lang="pt-BR" sz="2000" b="1">
                <a:solidFill>
                  <a:srgbClr val="AC0F2A"/>
                </a:solidFill>
              </a:rPr>
              <a:t>89.014</a:t>
            </a:r>
            <a:endParaRPr lang="pt-BR" sz="2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99" y="975558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502758" y="3780383"/>
            <a:ext cx="5186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SETOR DE INTERNAÇÃO</a:t>
            </a: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864589008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24121"/>
            <a:ext cx="74396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INTERNAÇÃO CLÍNICA PEDIÁTRICA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45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204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900558150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604975"/>
            <a:ext cx="66670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INTERNAÇÃO CLÍNICA MÉDICA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254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911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701562644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780930" y="635009"/>
            <a:ext cx="72865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INTERNAÇÃO CLÍNICA CIRÚRGICA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38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76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224592993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71658"/>
            <a:ext cx="75596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INTERNAÇÃO CLÍNICA OBSTÉTRICA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60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597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936239180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780930" y="580805"/>
            <a:ext cx="84451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INTERNAÇÃO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1966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790722415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33268"/>
            <a:ext cx="68752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RAIO – X INTERNAÇÃO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141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955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073055681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597113"/>
            <a:ext cx="82187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ELETROCARDIOGRAMA – INTERNADO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107</a:t>
            </a:r>
          </a:p>
        </p:txBody>
      </p:sp>
    </p:spTree>
    <p:extLst>
      <p:ext uri="{BB962C8B-B14F-4D97-AF65-F5344CB8AC3E}">
        <p14:creationId xmlns:p14="http://schemas.microsoft.com/office/powerpoint/2010/main" val="731586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752245916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635426"/>
            <a:ext cx="77412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TOCOCARDIOGRAFIA – INTERNADO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120</a:t>
            </a:r>
          </a:p>
        </p:txBody>
      </p:sp>
    </p:spTree>
    <p:extLst>
      <p:ext uri="{BB962C8B-B14F-4D97-AF65-F5344CB8AC3E}">
        <p14:creationId xmlns:p14="http://schemas.microsoft.com/office/powerpoint/2010/main" val="1424217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450623371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537184"/>
            <a:ext cx="92383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HEMÁCIAS – INTERNADO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95</a:t>
            </a: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594889978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633150"/>
            <a:ext cx="621631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 NO QUADRIMESTRE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135</a:t>
            </a:r>
          </a:p>
          <a:p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77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378117534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633150"/>
            <a:ext cx="524945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 – PILAR DO SUL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83</a:t>
            </a:r>
          </a:p>
        </p:txBody>
      </p:sp>
    </p:spTree>
    <p:extLst>
      <p:ext uri="{BB962C8B-B14F-4D97-AF65-F5344CB8AC3E}">
        <p14:creationId xmlns:p14="http://schemas.microsoft.com/office/powerpoint/2010/main" val="2273473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676666"/>
            <a:ext cx="5998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 – DEMAIS CIDADES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</a:t>
            </a:r>
            <a:r>
              <a:rPr lang="pt-BR" sz="4000" b="1">
                <a:solidFill>
                  <a:srgbClr val="AC0F2A"/>
                </a:solidFill>
              </a:rPr>
              <a:t>= 53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40915"/>
              </p:ext>
            </p:extLst>
          </p:nvPr>
        </p:nvGraphicFramePr>
        <p:xfrm>
          <a:off x="2025494" y="2011116"/>
          <a:ext cx="8246386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AC0F2A"/>
                          </a:solidFill>
                        </a:rPr>
                        <a:t>SETEMBRO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AC0F2A"/>
                          </a:solidFill>
                        </a:rPr>
                        <a:t>OUTUBRO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AC0F2A"/>
                          </a:solidFill>
                        </a:rPr>
                        <a:t>NOVEMBRO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AC0F2A"/>
                          </a:solidFill>
                        </a:rPr>
                        <a:t>DEZEMBRO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SÃO MIGUEL ARCANJO</a:t>
                      </a:r>
                      <a:endParaRPr lang="pt-B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AC0F2A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AC0F2A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AC0F2A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AC0F2A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73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SOROCABA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TAPIRAI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ITAPETININGA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ALAMBARI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SARAPUI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ARAÇOIABA DA SERRA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SALTO DE PIRAPORA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GUAREI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GUAPIARA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PIEDADE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8133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928856837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579907"/>
            <a:ext cx="50451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27</a:t>
            </a: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968" y="643649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717464" y="3488777"/>
            <a:ext cx="4757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OBRIGADO A TODOS!</a:t>
            </a:r>
          </a:p>
        </p:txBody>
      </p:sp>
    </p:spTree>
    <p:extLst>
      <p:ext uri="{BB962C8B-B14F-4D97-AF65-F5344CB8AC3E}">
        <p14:creationId xmlns:p14="http://schemas.microsoft.com/office/powerpoint/2010/main" val="24400839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5426</TotalTime>
  <Words>257</Words>
  <Application>Microsoft Office PowerPoint</Application>
  <PresentationFormat>Widescreen</PresentationFormat>
  <Paragraphs>106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296</cp:revision>
  <dcterms:created xsi:type="dcterms:W3CDTF">2018-09-25T19:20:22Z</dcterms:created>
  <dcterms:modified xsi:type="dcterms:W3CDTF">2023-02-27T14:49:16Z</dcterms:modified>
</cp:coreProperties>
</file>