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87" r:id="rId3"/>
    <p:sldId id="283" r:id="rId4"/>
    <p:sldId id="258" r:id="rId5"/>
    <p:sldId id="289" r:id="rId6"/>
    <p:sldId id="260" r:id="rId7"/>
    <p:sldId id="291" r:id="rId8"/>
    <p:sldId id="268" r:id="rId9"/>
    <p:sldId id="290" r:id="rId10"/>
    <p:sldId id="284" r:id="rId11"/>
    <p:sldId id="262" r:id="rId12"/>
    <p:sldId id="281" r:id="rId13"/>
    <p:sldId id="264" r:id="rId14"/>
    <p:sldId id="272" r:id="rId15"/>
    <p:sldId id="286" r:id="rId16"/>
    <p:sldId id="285" r:id="rId17"/>
    <p:sldId id="288" r:id="rId18"/>
    <p:sldId id="273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1B32"/>
    <a:srgbClr val="AC0F2A"/>
    <a:srgbClr val="2DA3C5"/>
    <a:srgbClr val="CC1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82" autoAdjust="0"/>
    <p:restoredTop sz="94643"/>
  </p:normalViewPr>
  <p:slideViewPr>
    <p:cSldViewPr snapToGrid="0" snapToObjects="1">
      <p:cViewPr varScale="1">
        <p:scale>
          <a:sx n="70" d="100"/>
          <a:sy n="70" d="100"/>
        </p:scale>
        <p:origin x="49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CLÍNICO GERAL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731334408019993E-17"/>
                  <c:y val="-2.388054961617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FC6-41E2-9492-977B239DEB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2.1227155214379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FC6-41E2-9492-977B239DEB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5555555555554534E-3"/>
                  <c:y val="-5.30678880359491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FC6-41E2-9492-977B239DEB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2.1227155214379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FC6-41E2-9492-977B239DEB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5242</c:v>
                </c:pt>
                <c:pt idx="1">
                  <c:v>4765</c:v>
                </c:pt>
                <c:pt idx="2">
                  <c:v>4454</c:v>
                </c:pt>
                <c:pt idx="3">
                  <c:v>4473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PEDIATRIA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891951006124233E-2"/>
                  <c:y val="-1.8949623531388082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4444444444444391E-2"/>
                  <c:y val="-2.1227155214379644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4.3055555555555555E-2"/>
                  <c:y val="-2.6533944017974553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4444553805774278E-2"/>
                  <c:y val="-2.7860432290180225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solidFill>
                            <a:srgbClr val="9E1B32"/>
                          </a:solidFill>
                        </a:ln>
                        <a:solidFill>
                          <a:srgbClr val="9E1B32"/>
                        </a:solidFill>
                      </a:defRPr>
                    </a:pPr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solidFill>
                              <a:srgbClr val="9E1B32"/>
                            </a:solidFill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1837</c:v>
                </c:pt>
                <c:pt idx="1">
                  <c:v>1408</c:v>
                </c:pt>
                <c:pt idx="2">
                  <c:v>1152</c:v>
                </c:pt>
                <c:pt idx="3">
                  <c:v>1115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98253248"/>
        <c:axId val="1198258144"/>
        <c:axId val="0"/>
      </c:bar3DChart>
      <c:catAx>
        <c:axId val="119825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98258144"/>
        <c:crosses val="autoZero"/>
        <c:auto val="1"/>
        <c:lblAlgn val="ctr"/>
        <c:lblOffset val="100"/>
        <c:noMultiLvlLbl val="0"/>
      </c:catAx>
      <c:valAx>
        <c:axId val="119825814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9825324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1907</c:v>
                </c:pt>
                <c:pt idx="1">
                  <c:v>1711</c:v>
                </c:pt>
                <c:pt idx="2">
                  <c:v>1731</c:v>
                </c:pt>
                <c:pt idx="3">
                  <c:v>1727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98255424"/>
        <c:axId val="1198251616"/>
        <c:axId val="0"/>
      </c:bar3DChart>
      <c:catAx>
        <c:axId val="1198255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98251616"/>
        <c:crosses val="autoZero"/>
        <c:auto val="1"/>
        <c:lblAlgn val="ctr"/>
        <c:lblOffset val="100"/>
        <c:noMultiLvlLbl val="0"/>
      </c:catAx>
      <c:valAx>
        <c:axId val="119825161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1982554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AMBULATÓRIO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62</c:v>
                </c:pt>
                <c:pt idx="1">
                  <c:v>73</c:v>
                </c:pt>
                <c:pt idx="2">
                  <c:v>62</c:v>
                </c:pt>
                <c:pt idx="3">
                  <c:v>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PRONTO SOCORRO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95</c:v>
                </c:pt>
                <c:pt idx="1">
                  <c:v>83</c:v>
                </c:pt>
                <c:pt idx="2">
                  <c:v>62</c:v>
                </c:pt>
                <c:pt idx="3">
                  <c:v>85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65789808"/>
        <c:axId val="1165785456"/>
        <c:axId val="0"/>
      </c:bar3DChart>
      <c:catAx>
        <c:axId val="11657898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65785456"/>
        <c:crosses val="autoZero"/>
        <c:auto val="1"/>
        <c:lblAlgn val="ctr"/>
        <c:lblOffset val="100"/>
        <c:noMultiLvlLbl val="0"/>
      </c:catAx>
      <c:valAx>
        <c:axId val="116578545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6578980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45</c:v>
                </c:pt>
                <c:pt idx="1">
                  <c:v>40</c:v>
                </c:pt>
                <c:pt idx="2">
                  <c:v>61</c:v>
                </c:pt>
                <c:pt idx="3">
                  <c:v>55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65782192"/>
        <c:axId val="1165793616"/>
        <c:axId val="0"/>
      </c:bar3DChart>
      <c:catAx>
        <c:axId val="1165782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65793616"/>
        <c:crosses val="autoZero"/>
        <c:auto val="1"/>
        <c:lblAlgn val="ctr"/>
        <c:lblOffset val="100"/>
        <c:noMultiLvlLbl val="0"/>
      </c:catAx>
      <c:valAx>
        <c:axId val="116579361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1657821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LAQUEADURA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</c:v>
                </c:pt>
                <c:pt idx="1">
                  <c:v>5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VASECTOMIA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5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65782736"/>
        <c:axId val="1165784912"/>
        <c:axId val="0"/>
      </c:bar3DChart>
      <c:catAx>
        <c:axId val="11657827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65784912"/>
        <c:crosses val="autoZero"/>
        <c:auto val="1"/>
        <c:lblAlgn val="ctr"/>
        <c:lblOffset val="100"/>
        <c:noMultiLvlLbl val="0"/>
      </c:catAx>
      <c:valAx>
        <c:axId val="116578491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6578273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3"/>
              <c:layout>
                <c:manualLayout>
                  <c:x val="-1.805555555555555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528-45E3-B44C-3E93B0D3422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4511</c:v>
                </c:pt>
                <c:pt idx="1">
                  <c:v>5281</c:v>
                </c:pt>
                <c:pt idx="2">
                  <c:v>5832</c:v>
                </c:pt>
                <c:pt idx="3">
                  <c:v>5492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3055555555555451E-2"/>
                  <c:y val="-5.3067888035949109E-3"/>
                </c:manualLayout>
              </c:layout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2938</c:v>
                </c:pt>
                <c:pt idx="1">
                  <c:v>2980</c:v>
                </c:pt>
                <c:pt idx="2">
                  <c:v>2865</c:v>
                </c:pt>
                <c:pt idx="3">
                  <c:v>3087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457</c:v>
                </c:pt>
                <c:pt idx="1">
                  <c:v>309</c:v>
                </c:pt>
                <c:pt idx="2">
                  <c:v>248</c:v>
                </c:pt>
                <c:pt idx="3">
                  <c:v>328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65787088"/>
        <c:axId val="1165783824"/>
        <c:axId val="0"/>
      </c:bar3DChart>
      <c:catAx>
        <c:axId val="1165787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65783824"/>
        <c:crosses val="autoZero"/>
        <c:auto val="1"/>
        <c:lblAlgn val="ctr"/>
        <c:lblOffset val="100"/>
        <c:noMultiLvlLbl val="0"/>
      </c:catAx>
      <c:valAx>
        <c:axId val="116578382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6578708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176</c:v>
                </c:pt>
                <c:pt idx="1">
                  <c:v>121</c:v>
                </c:pt>
                <c:pt idx="2">
                  <c:v>96</c:v>
                </c:pt>
                <c:pt idx="3">
                  <c:v>107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1128</c:v>
                </c:pt>
                <c:pt idx="1">
                  <c:v>905</c:v>
                </c:pt>
                <c:pt idx="2">
                  <c:v>942</c:v>
                </c:pt>
                <c:pt idx="3">
                  <c:v>966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50</c:v>
                </c:pt>
                <c:pt idx="1">
                  <c:v>52</c:v>
                </c:pt>
                <c:pt idx="2">
                  <c:v>28</c:v>
                </c:pt>
                <c:pt idx="3">
                  <c:v>15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65791984"/>
        <c:axId val="1165788176"/>
        <c:axId val="0"/>
      </c:bar3DChart>
      <c:catAx>
        <c:axId val="11657919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65788176"/>
        <c:crosses val="autoZero"/>
        <c:auto val="1"/>
        <c:lblAlgn val="ctr"/>
        <c:lblOffset val="100"/>
        <c:noMultiLvlLbl val="0"/>
      </c:catAx>
      <c:valAx>
        <c:axId val="116578817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6579198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ELETROCARDIOGRAMA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152</c:v>
                </c:pt>
                <c:pt idx="1">
                  <c:v>162</c:v>
                </c:pt>
                <c:pt idx="2">
                  <c:v>169</c:v>
                </c:pt>
                <c:pt idx="3">
                  <c:v>177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TOCOCARDIOGRAFIA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91</c:v>
                </c:pt>
                <c:pt idx="1">
                  <c:v>149</c:v>
                </c:pt>
                <c:pt idx="2">
                  <c:v>58</c:v>
                </c:pt>
                <c:pt idx="3">
                  <c:v>123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65778384"/>
        <c:axId val="1165786000"/>
        <c:axId val="0"/>
      </c:bar3DChart>
      <c:catAx>
        <c:axId val="1165778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65786000"/>
        <c:crosses val="autoZero"/>
        <c:auto val="1"/>
        <c:lblAlgn val="ctr"/>
        <c:lblOffset val="100"/>
        <c:noMultiLvlLbl val="0"/>
      </c:catAx>
      <c:valAx>
        <c:axId val="116578600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6577838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MÉDICA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219</c:v>
                </c:pt>
                <c:pt idx="1">
                  <c:v>171</c:v>
                </c:pt>
                <c:pt idx="2">
                  <c:v>122</c:v>
                </c:pt>
                <c:pt idx="3">
                  <c:v>132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OBSTÉTRICA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225229658792656E-2"/>
                  <c:y val="4.9309260847891136E-3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847112860892389E-2"/>
                      <c:h val="0.1144511380554839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1666666666666666E-3"/>
                  <c:y val="-4.8645002081738262E-17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5693350831146108E-2"/>
                      <c:h val="9.8530771644699214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7778324584426949E-3"/>
                  <c:y val="-1.7246959147336982E-2"/>
                </c:manualLayout>
              </c:layout>
              <c:tx>
                <c:rich>
                  <a:bodyPr/>
                  <a:lstStyle/>
                  <a:p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986001749781276E-2"/>
                      <c:h val="9.0570588439306834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44</c:v>
                </c:pt>
                <c:pt idx="1">
                  <c:v>56</c:v>
                </c:pt>
                <c:pt idx="2">
                  <c:v>27</c:v>
                </c:pt>
                <c:pt idx="3">
                  <c:v>38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CIRÚRGICA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07C451-4639-4766-98D0-0785E4B04DA7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7DDEC9C-5C4C-457B-AA1C-0791956E96E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9.7222222222222224E-3"/>
                  <c:y val="0"/>
                </c:manualLayout>
              </c:layout>
              <c:tx>
                <c:rich>
                  <a:bodyPr/>
                  <a:lstStyle/>
                  <a:p>
                    <a:fld id="{5BFBB60F-B365-4805-B832-61A8FB935A12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9664A00-8795-4731-A0BC-A0A29380A40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14</c:v>
                </c:pt>
                <c:pt idx="1">
                  <c:v>14</c:v>
                </c:pt>
                <c:pt idx="2">
                  <c:v>16</c:v>
                </c:pt>
                <c:pt idx="3">
                  <c:v>14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1A0C-447D-A9AD-EE439C25AE32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PEDIATRA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472E00F7-55FF-4BD3-B456-8455F572FFDC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327948A-1B14-4CFC-8AB1-F09065C4260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8.3333333333333332E-3"/>
                  <c:y val="0"/>
                </c:manualLayout>
              </c:layout>
              <c:tx>
                <c:rich>
                  <a:bodyPr/>
                  <a:lstStyle/>
                  <a:p>
                    <a:fld id="{C3707E45-21F3-409B-96C6-D52055EF1D1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BE102ED-6DA1-472A-A2AD-B2BDCAD78605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Plan1!$E$2:$E$5</c:f>
              <c:numCache>
                <c:formatCode>#,##0</c:formatCode>
                <c:ptCount val="4"/>
                <c:pt idx="0">
                  <c:v>46</c:v>
                </c:pt>
                <c:pt idx="1">
                  <c:v>36</c:v>
                </c:pt>
                <c:pt idx="2">
                  <c:v>15</c:v>
                </c:pt>
                <c:pt idx="3">
                  <c:v>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65793072"/>
        <c:axId val="1165778928"/>
        <c:axId val="0"/>
      </c:bar3DChart>
      <c:catAx>
        <c:axId val="11657930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65778928"/>
        <c:crosses val="autoZero"/>
        <c:auto val="1"/>
        <c:lblAlgn val="ctr"/>
        <c:lblOffset val="100"/>
        <c:noMultiLvlLbl val="0"/>
      </c:catAx>
      <c:valAx>
        <c:axId val="116577892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6579307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</c:v>
                </c:pt>
                <c:pt idx="1">
                  <c:v>12</c:v>
                </c:pt>
                <c:pt idx="2">
                  <c:v>1</c:v>
                </c:pt>
                <c:pt idx="3">
                  <c:v>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99290784"/>
        <c:axId val="1199291328"/>
        <c:axId val="0"/>
      </c:bar3DChart>
      <c:catAx>
        <c:axId val="1199290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99291328"/>
        <c:crosses val="autoZero"/>
        <c:auto val="1"/>
        <c:lblAlgn val="ctr"/>
        <c:lblOffset val="100"/>
        <c:noMultiLvlLbl val="0"/>
      </c:catAx>
      <c:valAx>
        <c:axId val="1199291328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1992907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PILAR DO SUL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33</c:v>
                </c:pt>
                <c:pt idx="1">
                  <c:v>30</c:v>
                </c:pt>
                <c:pt idx="2">
                  <c:v>14</c:v>
                </c:pt>
                <c:pt idx="3">
                  <c:v>26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DEMAIS CIDADES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6</c:v>
                </c:pt>
                <c:pt idx="1">
                  <c:v>17</c:v>
                </c:pt>
                <c:pt idx="2">
                  <c:v>6</c:v>
                </c:pt>
                <c:pt idx="3">
                  <c:v>15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99291872"/>
        <c:axId val="1199282624"/>
        <c:axId val="0"/>
      </c:bar3DChart>
      <c:catAx>
        <c:axId val="11992918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99282624"/>
        <c:crosses val="autoZero"/>
        <c:auto val="1"/>
        <c:lblAlgn val="ctr"/>
        <c:lblOffset val="100"/>
        <c:noMultiLvlLbl val="0"/>
      </c:catAx>
      <c:valAx>
        <c:axId val="119928262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9929187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</c:v>
                </c:pt>
                <c:pt idx="1">
                  <c:v>5</c:v>
                </c:pt>
                <c:pt idx="2">
                  <c:v>1</c:v>
                </c:pt>
                <c:pt idx="3">
                  <c:v>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63110704"/>
        <c:axId val="1163111792"/>
        <c:axId val="0"/>
      </c:bar3DChart>
      <c:catAx>
        <c:axId val="1163110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63111792"/>
        <c:crosses val="autoZero"/>
        <c:auto val="1"/>
        <c:lblAlgn val="ctr"/>
        <c:lblOffset val="100"/>
        <c:noMultiLvlLbl val="0"/>
      </c:catAx>
      <c:valAx>
        <c:axId val="116311179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163110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054814" y="3075057"/>
            <a:ext cx="608237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AUDIÊNCIA PÚBLICA </a:t>
            </a: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SAÚDE</a:t>
            </a: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3º QUADRIMESTRE DE 2024</a:t>
            </a: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938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749" y="32600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435111" y="3429000"/>
            <a:ext cx="53217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PRONTO ATENDIMENTO</a:t>
            </a:r>
          </a:p>
        </p:txBody>
      </p:sp>
    </p:spTree>
    <p:extLst>
      <p:ext uri="{BB962C8B-B14F-4D97-AF65-F5344CB8AC3E}">
        <p14:creationId xmlns:p14="http://schemas.microsoft.com/office/powerpoint/2010/main" val="160021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721496425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3624" y="932688"/>
            <a:ext cx="63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CONSULTAS – TOTAL = 24.446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57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035954517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18404" y="921464"/>
            <a:ext cx="6555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OBSERVAÇÃO – TOTAL = 7.076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14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067616444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67554" y="928962"/>
            <a:ext cx="9256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ATENDIMENTO ORTOPEDICO – TOTAL= 522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483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908737092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062026" y="920814"/>
            <a:ext cx="8067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PEQUENAS CIRURGIAS – TOTAL = 201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11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613600352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67554" y="928962"/>
            <a:ext cx="96875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LAQUEADURAS E VASECTOMIAS – TOTAL</a:t>
            </a:r>
            <a:r>
              <a:rPr lang="pt-BR" sz="4000" b="1">
                <a:solidFill>
                  <a:srgbClr val="AC0F2A"/>
                </a:solidFill>
              </a:rPr>
              <a:t>= </a:t>
            </a:r>
            <a:r>
              <a:rPr lang="pt-BR" sz="4000" b="1" smtClean="0">
                <a:solidFill>
                  <a:srgbClr val="AC0F2A"/>
                </a:solidFill>
              </a:rPr>
              <a:t>24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86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708278324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86020" y="926378"/>
            <a:ext cx="9219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LABORATORIAIS – TOTAL = 34.328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9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703056248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86020" y="926378"/>
            <a:ext cx="88185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RADIOLOGICOS – TOTAL = 4.586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273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912199419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250378" y="884363"/>
            <a:ext cx="96912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PROCEDIMENTOS ADICIONAIS – TOTAL 1.080</a:t>
            </a:r>
          </a:p>
        </p:txBody>
      </p:sp>
    </p:spTree>
    <p:extLst>
      <p:ext uri="{BB962C8B-B14F-4D97-AF65-F5344CB8AC3E}">
        <p14:creationId xmlns:p14="http://schemas.microsoft.com/office/powerpoint/2010/main" val="2941966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821048" y="920165"/>
            <a:ext cx="8809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     TOTAL DE PROCEDIMENTOS = 113.385</a:t>
            </a:r>
            <a:endParaRPr lang="pt-BR" sz="4000" dirty="0">
              <a:solidFill>
                <a:srgbClr val="AC0F2A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72749BE4-6275-497D-89AB-835C93443BBA}"/>
              </a:ext>
            </a:extLst>
          </p:cNvPr>
          <p:cNvSpPr txBox="1"/>
          <p:nvPr/>
        </p:nvSpPr>
        <p:spPr>
          <a:xfrm>
            <a:off x="696000" y="1866869"/>
            <a:ext cx="10800000" cy="424731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CONSULTAS – </a:t>
            </a:r>
            <a:r>
              <a:rPr lang="pt-BR" sz="3000" b="1" dirty="0">
                <a:solidFill>
                  <a:srgbClr val="AC0F2A"/>
                </a:solidFill>
              </a:rPr>
              <a:t>24.446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OBSERVAÇÃO – </a:t>
            </a:r>
            <a:r>
              <a:rPr lang="pt-BR" sz="3000" b="1" dirty="0">
                <a:solidFill>
                  <a:srgbClr val="AC0F2A"/>
                </a:solidFill>
              </a:rPr>
              <a:t>7.076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ATEN. ORTOPEDICO – </a:t>
            </a:r>
            <a:r>
              <a:rPr lang="pt-BR" sz="3000" b="1" dirty="0">
                <a:solidFill>
                  <a:srgbClr val="AC0F2A"/>
                </a:solidFill>
              </a:rPr>
              <a:t>522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PEQUENAS CIRURGIAS – </a:t>
            </a:r>
            <a:r>
              <a:rPr lang="pt-BR" sz="3000" b="1" dirty="0">
                <a:solidFill>
                  <a:srgbClr val="AC0F2A"/>
                </a:solidFill>
              </a:rPr>
              <a:t>201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LAQUEADURAS – </a:t>
            </a:r>
            <a:r>
              <a:rPr lang="pt-BR" sz="3000" b="1" dirty="0">
                <a:solidFill>
                  <a:srgbClr val="9E1B32"/>
                </a:solidFill>
              </a:rPr>
              <a:t>18</a:t>
            </a:r>
            <a:endParaRPr lang="pt-BR" sz="3000" b="1" dirty="0">
              <a:solidFill>
                <a:srgbClr val="2DA3C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VASECTOMIAS – </a:t>
            </a:r>
            <a:r>
              <a:rPr lang="pt-BR" sz="3000" b="1" dirty="0">
                <a:solidFill>
                  <a:srgbClr val="9E1B32"/>
                </a:solidFill>
              </a:rPr>
              <a:t>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EXAMES LAB. – </a:t>
            </a:r>
            <a:r>
              <a:rPr lang="pt-BR" sz="3000" b="1" dirty="0">
                <a:solidFill>
                  <a:srgbClr val="9E1B32"/>
                </a:solidFill>
              </a:rPr>
              <a:t>34.328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RAIO X – </a:t>
            </a:r>
            <a:r>
              <a:rPr lang="pt-BR" sz="3000" b="1" dirty="0">
                <a:solidFill>
                  <a:srgbClr val="AC0F2A"/>
                </a:solidFill>
              </a:rPr>
              <a:t>4.586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ECG – </a:t>
            </a:r>
            <a:r>
              <a:rPr lang="pt-BR" sz="3000" b="1" dirty="0">
                <a:solidFill>
                  <a:srgbClr val="AC0F2A"/>
                </a:solidFill>
              </a:rPr>
              <a:t>660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TOCOCARDIO – </a:t>
            </a:r>
            <a:r>
              <a:rPr lang="pt-BR" sz="3000" b="1" dirty="0">
                <a:solidFill>
                  <a:srgbClr val="AC0F2A"/>
                </a:solidFill>
              </a:rPr>
              <a:t>421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INALAÇÃO – </a:t>
            </a:r>
            <a:r>
              <a:rPr lang="pt-BR" sz="3000" b="1" dirty="0">
                <a:solidFill>
                  <a:srgbClr val="AC0F2A"/>
                </a:solidFill>
              </a:rPr>
              <a:t>1.006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TRIAGEM – </a:t>
            </a:r>
            <a:r>
              <a:rPr lang="pt-BR" sz="3000" b="1" dirty="0">
                <a:solidFill>
                  <a:srgbClr val="AC0F2A"/>
                </a:solidFill>
              </a:rPr>
              <a:t>22.700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EMISSÕES OTO. – </a:t>
            </a:r>
            <a:r>
              <a:rPr lang="pt-BR" sz="3000" b="1" dirty="0">
                <a:solidFill>
                  <a:srgbClr val="AC0F2A"/>
                </a:solidFill>
              </a:rPr>
              <a:t>108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APLICAÇÃO DE MEDIC. – </a:t>
            </a:r>
            <a:r>
              <a:rPr lang="pt-BR" sz="3000" b="1" dirty="0">
                <a:solidFill>
                  <a:srgbClr val="AC0F2A"/>
                </a:solidFill>
              </a:rPr>
              <a:t>16.784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CURATIVOS – </a:t>
            </a:r>
            <a:r>
              <a:rPr lang="pt-BR" sz="3000" b="1" dirty="0">
                <a:solidFill>
                  <a:srgbClr val="AC0F2A"/>
                </a:solidFill>
              </a:rPr>
              <a:t>516</a:t>
            </a:r>
          </a:p>
        </p:txBody>
      </p:sp>
    </p:spTree>
    <p:extLst>
      <p:ext uri="{BB962C8B-B14F-4D97-AF65-F5344CB8AC3E}">
        <p14:creationId xmlns:p14="http://schemas.microsoft.com/office/powerpoint/2010/main" val="114022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234080" y="2998113"/>
            <a:ext cx="37238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INTERNAÇÃO</a:t>
            </a:r>
          </a:p>
        </p:txBody>
      </p:sp>
    </p:spTree>
    <p:extLst>
      <p:ext uri="{BB962C8B-B14F-4D97-AF65-F5344CB8AC3E}">
        <p14:creationId xmlns:p14="http://schemas.microsoft.com/office/powerpoint/2010/main" val="2172985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996808067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496000" y="926378"/>
            <a:ext cx="720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TOTAL NO QUADRIMESTRE = 969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8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516914268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09708" y="926378"/>
            <a:ext cx="89725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TRANSFUSÃO DE HEMÁCIAS – TOTAL = 19</a:t>
            </a:r>
          </a:p>
        </p:txBody>
      </p:sp>
    </p:spTree>
    <p:extLst>
      <p:ext uri="{BB962C8B-B14F-4D97-AF65-F5344CB8AC3E}">
        <p14:creationId xmlns:p14="http://schemas.microsoft.com/office/powerpoint/2010/main" val="3526530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15623" y="3075057"/>
            <a:ext cx="41607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MATERNIDADE</a:t>
            </a:r>
          </a:p>
        </p:txBody>
      </p:sp>
    </p:spTree>
    <p:extLst>
      <p:ext uri="{BB962C8B-B14F-4D97-AF65-F5344CB8AC3E}">
        <p14:creationId xmlns:p14="http://schemas.microsoft.com/office/powerpoint/2010/main" val="4224709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197518410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5173664" y="928962"/>
            <a:ext cx="1844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</a:t>
            </a:r>
          </a:p>
        </p:txBody>
      </p:sp>
    </p:spTree>
    <p:extLst>
      <p:ext uri="{BB962C8B-B14F-4D97-AF65-F5344CB8AC3E}">
        <p14:creationId xmlns:p14="http://schemas.microsoft.com/office/powerpoint/2010/main" val="1110595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862134" y="3075057"/>
            <a:ext cx="64677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DEMAIS INFORMAÇÕES</a:t>
            </a:r>
          </a:p>
        </p:txBody>
      </p:sp>
    </p:spTree>
    <p:extLst>
      <p:ext uri="{BB962C8B-B14F-4D97-AF65-F5344CB8AC3E}">
        <p14:creationId xmlns:p14="http://schemas.microsoft.com/office/powerpoint/2010/main" val="1028319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918510982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200398" y="928962"/>
            <a:ext cx="7791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ÓBITOS HOSPITALARES – TOTAL </a:t>
            </a:r>
            <a:r>
              <a:rPr lang="pt-BR" sz="4000" b="1">
                <a:solidFill>
                  <a:srgbClr val="AC0F2A"/>
                </a:solidFill>
              </a:rPr>
              <a:t>= 15</a:t>
            </a:r>
            <a:endParaRPr lang="pt-BR" sz="4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1035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7251</TotalTime>
  <Words>196</Words>
  <Application>Microsoft Office PowerPoint</Application>
  <PresentationFormat>Widescreen</PresentationFormat>
  <Paragraphs>93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398</cp:revision>
  <dcterms:created xsi:type="dcterms:W3CDTF">2018-09-25T19:20:22Z</dcterms:created>
  <dcterms:modified xsi:type="dcterms:W3CDTF">2025-02-06T11:53:06Z</dcterms:modified>
</cp:coreProperties>
</file>